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669e218b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669e218b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669e218b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b669e218b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669e218b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669e218b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6ffd75c5a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6ffd75c5a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669e218b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669e218b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b669e218b9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b669e218b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669e218b9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b669e218b9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669e218b9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669e218b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669e218b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669e218b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669e218b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669e218b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b64d6ceee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b64d6ceee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669e218b9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669e218b9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b669e218b9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b669e218b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b669e218b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b669e218b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669e218b9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669e218b9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b64d6cee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b64d6cee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b64d6ceee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b64d6ceee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b64d6ceee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b64d6ceee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64d6ceee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64d6ceee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669e218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669e218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669e218b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669e218b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669e218b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669e218b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45.png"/><Relationship Id="rId5" Type="http://schemas.openxmlformats.org/officeDocument/2006/relationships/image" Target="../media/image44.png"/><Relationship Id="rId6" Type="http://schemas.openxmlformats.org/officeDocument/2006/relationships/hyperlink" Target="https://en.wikipedia.org/wiki/Iterated_logarith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4.png"/><Relationship Id="rId6" Type="http://schemas.openxmlformats.org/officeDocument/2006/relationships/image" Target="../media/image25.png"/><Relationship Id="rId7" Type="http://schemas.openxmlformats.org/officeDocument/2006/relationships/image" Target="../media/image39.png"/><Relationship Id="rId8"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30.png"/><Relationship Id="rId7"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47.png"/><Relationship Id="rId5"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586425"/>
            <a:ext cx="8520600" cy="1038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5500"/>
              <a:t>“</a:t>
            </a:r>
            <a:r>
              <a:rPr b="1" lang="en" sz="5500"/>
              <a:t>零基础”数据结构入门</a:t>
            </a:r>
            <a:endParaRPr b="1" sz="5500"/>
          </a:p>
        </p:txBody>
      </p:sp>
      <p:sp>
        <p:nvSpPr>
          <p:cNvPr id="55" name="Google Shape;55;p13"/>
          <p:cNvSpPr txBox="1"/>
          <p:nvPr>
            <p:ph idx="1" type="subTitle"/>
          </p:nvPr>
        </p:nvSpPr>
        <p:spPr>
          <a:xfrm>
            <a:off x="311700" y="1855125"/>
            <a:ext cx="8520600" cy="221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18"/>
              <a:buNone/>
            </a:pPr>
            <a:r>
              <a:rPr lang="en" sz="2490"/>
              <a:t>Array, String, Linked List, Tree, Trie,</a:t>
            </a:r>
            <a:endParaRPr sz="2490"/>
          </a:p>
          <a:p>
            <a:pPr indent="0" lvl="0" marL="0" rtl="0" algn="l">
              <a:lnSpc>
                <a:spcPct val="100000"/>
              </a:lnSpc>
              <a:spcBef>
                <a:spcPts val="0"/>
              </a:spcBef>
              <a:spcAft>
                <a:spcPts val="0"/>
              </a:spcAft>
              <a:buSzPts val="1018"/>
              <a:buNone/>
            </a:pPr>
            <a:r>
              <a:rPr lang="en" sz="2490"/>
              <a:t>Stack, Queue, Deque, PriorityQueue(Heap), </a:t>
            </a:r>
            <a:endParaRPr sz="2490"/>
          </a:p>
          <a:p>
            <a:pPr indent="0" lvl="0" marL="0" rtl="0" algn="l">
              <a:lnSpc>
                <a:spcPct val="100000"/>
              </a:lnSpc>
              <a:spcBef>
                <a:spcPts val="0"/>
              </a:spcBef>
              <a:spcAft>
                <a:spcPts val="0"/>
              </a:spcAft>
              <a:buSzPts val="1018"/>
              <a:buNone/>
            </a:pPr>
            <a:r>
              <a:rPr lang="en" sz="2490"/>
              <a:t>HashMap, HashSet, TreeMap, TreeSet</a:t>
            </a:r>
            <a:endParaRPr sz="2490"/>
          </a:p>
          <a:p>
            <a:pPr indent="0" lvl="0" marL="0" rtl="0" algn="l">
              <a:lnSpc>
                <a:spcPct val="100000"/>
              </a:lnSpc>
              <a:spcBef>
                <a:spcPts val="0"/>
              </a:spcBef>
              <a:spcAft>
                <a:spcPts val="0"/>
              </a:spcAft>
              <a:buSzPts val="1018"/>
              <a:buNone/>
            </a:pPr>
            <a:r>
              <a:rPr lang="en" sz="2490"/>
              <a:t>Disjoint-Set(Union Find), Graph</a:t>
            </a:r>
            <a:endParaRPr sz="2490"/>
          </a:p>
          <a:p>
            <a:pPr indent="0" lvl="0" marL="0" rtl="0" algn="l">
              <a:lnSpc>
                <a:spcPct val="100000"/>
              </a:lnSpc>
              <a:spcBef>
                <a:spcPts val="0"/>
              </a:spcBef>
              <a:spcAft>
                <a:spcPts val="0"/>
              </a:spcAft>
              <a:buSzPts val="1018"/>
              <a:buNone/>
            </a:pPr>
            <a:r>
              <a:rPr lang="en" sz="2490"/>
              <a:t>Segment Tree(zkw Tree), Binary Index Tree(Fenwick Tree)</a:t>
            </a:r>
            <a:endParaRPr sz="2490"/>
          </a:p>
        </p:txBody>
      </p:sp>
      <p:sp>
        <p:nvSpPr>
          <p:cNvPr id="56" name="Google Shape;56;p13"/>
          <p:cNvSpPr txBox="1"/>
          <p:nvPr/>
        </p:nvSpPr>
        <p:spPr>
          <a:xfrm>
            <a:off x="6783450" y="4336375"/>
            <a:ext cx="197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你们的好朋友Eddie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Queue </a:t>
            </a:r>
            <a:r>
              <a:rPr lang="en"/>
              <a:t>队列</a:t>
            </a:r>
            <a:r>
              <a:rPr lang="en"/>
              <a:t> </a:t>
            </a:r>
            <a:r>
              <a:rPr lang="en" sz="1350">
                <a:solidFill>
                  <a:srgbClr val="3D3D4E"/>
                </a:solidFill>
                <a:highlight>
                  <a:srgbClr val="FFFFFF"/>
                </a:highlight>
                <a:latin typeface="Georgia"/>
                <a:ea typeface="Georgia"/>
                <a:cs typeface="Georgia"/>
                <a:sym typeface="Georgia"/>
              </a:rPr>
              <a:t> </a:t>
            </a:r>
            <a:r>
              <a:rPr b="1" lang="en" sz="2238">
                <a:solidFill>
                  <a:srgbClr val="3D3D4E"/>
                </a:solidFill>
                <a:highlight>
                  <a:srgbClr val="FFFFFF"/>
                </a:highlight>
                <a:latin typeface="Georgia"/>
                <a:ea typeface="Georgia"/>
                <a:cs typeface="Georgia"/>
                <a:sym typeface="Georgia"/>
              </a:rPr>
              <a:t>First In First Out (FIFO) </a:t>
            </a:r>
            <a:endParaRPr b="1" sz="3688"/>
          </a:p>
        </p:txBody>
      </p:sp>
      <p:pic>
        <p:nvPicPr>
          <p:cNvPr id="141" name="Google Shape;141;p22"/>
          <p:cNvPicPr preferRelativeResize="0"/>
          <p:nvPr/>
        </p:nvPicPr>
        <p:blipFill>
          <a:blip r:embed="rId3">
            <a:alphaModFix/>
          </a:blip>
          <a:stretch>
            <a:fillRect/>
          </a:stretch>
        </p:blipFill>
        <p:spPr>
          <a:xfrm>
            <a:off x="220175" y="1017725"/>
            <a:ext cx="3504575" cy="2755801"/>
          </a:xfrm>
          <a:prstGeom prst="rect">
            <a:avLst/>
          </a:prstGeom>
          <a:noFill/>
          <a:ln>
            <a:noFill/>
          </a:ln>
        </p:spPr>
      </p:pic>
      <p:sp>
        <p:nvSpPr>
          <p:cNvPr id="142" name="Google Shape;142;p22"/>
          <p:cNvSpPr txBox="1"/>
          <p:nvPr/>
        </p:nvSpPr>
        <p:spPr>
          <a:xfrm>
            <a:off x="3724750" y="1090650"/>
            <a:ext cx="4700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highlight>
                  <a:srgbClr val="FFFFFF"/>
                </a:highlight>
              </a:rPr>
              <a:t>       Queue&lt;Integer&gt; queue = new LinkedList&lt;&gt;();</a:t>
            </a:r>
            <a:endParaRPr sz="1000">
              <a:highlight>
                <a:srgbClr val="FFFFFF"/>
              </a:highlight>
            </a:endParaRPr>
          </a:p>
          <a:p>
            <a:pPr indent="0" lvl="0" marL="0" rtl="0" algn="l">
              <a:spcBef>
                <a:spcPts val="0"/>
              </a:spcBef>
              <a:spcAft>
                <a:spcPts val="0"/>
              </a:spcAft>
              <a:buNone/>
            </a:pPr>
            <a:r>
              <a:rPr lang="en" sz="1000">
                <a:highlight>
                  <a:srgbClr val="FFFFFF"/>
                </a:highlight>
              </a:rPr>
              <a:t>        queue.offer(1); //推荐</a:t>
            </a:r>
            <a:endParaRPr sz="1000">
              <a:highlight>
                <a:srgbClr val="FFFFFF"/>
              </a:highlight>
            </a:endParaRPr>
          </a:p>
          <a:p>
            <a:pPr indent="0" lvl="0" marL="0" rtl="0" algn="l">
              <a:spcBef>
                <a:spcPts val="0"/>
              </a:spcBef>
              <a:spcAft>
                <a:spcPts val="0"/>
              </a:spcAft>
              <a:buNone/>
            </a:pPr>
            <a:r>
              <a:rPr lang="en" sz="1000">
                <a:highlight>
                  <a:srgbClr val="FFFFFF"/>
                </a:highlight>
              </a:rPr>
              <a:t>        queue.offer(2);</a:t>
            </a:r>
            <a:endParaRPr sz="1000">
              <a:highlight>
                <a:srgbClr val="FFFFFF"/>
              </a:highlight>
            </a:endParaRPr>
          </a:p>
          <a:p>
            <a:pPr indent="0" lvl="0" marL="0" rtl="0" algn="l">
              <a:spcBef>
                <a:spcPts val="0"/>
              </a:spcBef>
              <a:spcAft>
                <a:spcPts val="0"/>
              </a:spcAft>
              <a:buNone/>
            </a:pPr>
            <a:r>
              <a:rPr lang="en" sz="1000">
                <a:highlight>
                  <a:srgbClr val="FFFFFF"/>
                </a:highlight>
              </a:rPr>
              <a:t>        queue.poll();    //return 1</a:t>
            </a:r>
            <a:endParaRPr sz="1000">
              <a:highlight>
                <a:srgbClr val="FFFFFF"/>
              </a:highlight>
            </a:endParaRPr>
          </a:p>
          <a:p>
            <a:pPr indent="0" lvl="0" marL="0" rtl="0" algn="l">
              <a:spcBef>
                <a:spcPts val="0"/>
              </a:spcBef>
              <a:spcAft>
                <a:spcPts val="0"/>
              </a:spcAft>
              <a:buNone/>
            </a:pPr>
            <a:r>
              <a:rPr lang="en" sz="1000">
                <a:highlight>
                  <a:srgbClr val="FFFFFF"/>
                </a:highlight>
              </a:rPr>
              <a:t>        queue.poll();    //return 2</a:t>
            </a:r>
            <a:endParaRPr sz="1000">
              <a:highlight>
                <a:srgbClr val="FFFFFF"/>
              </a:highlight>
            </a:endParaRPr>
          </a:p>
          <a:p>
            <a:pPr indent="0" lvl="0" marL="0" rtl="0" algn="l">
              <a:spcBef>
                <a:spcPts val="0"/>
              </a:spcBef>
              <a:spcAft>
                <a:spcPts val="0"/>
              </a:spcAft>
              <a:buNone/>
            </a:pPr>
            <a:r>
              <a:rPr lang="en" sz="1000">
                <a:highlight>
                  <a:srgbClr val="FFFFFF"/>
                </a:highlight>
              </a:rPr>
              <a:t>        时间复杂度均为O(1)</a:t>
            </a:r>
            <a:endParaRPr sz="1000">
              <a:highlight>
                <a:srgbClr val="FFFFFF"/>
              </a:highlight>
            </a:endParaRPr>
          </a:p>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rPr lang="en" sz="1000">
                <a:highlight>
                  <a:srgbClr val="FFFFFF"/>
                </a:highlight>
              </a:rPr>
              <a:t>注意区分这里的LinkedList class, 和之前的数据结构Linked List（中间有空格）</a:t>
            </a:r>
            <a:endParaRPr sz="1000">
              <a:highlight>
                <a:srgbClr val="FFFFFF"/>
              </a:highlight>
            </a:endParaRPr>
          </a:p>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t/>
            </a:r>
            <a:endParaRPr sz="1000">
              <a:highlight>
                <a:srgbClr val="FFFFFF"/>
              </a:highlight>
            </a:endParaRPr>
          </a:p>
        </p:txBody>
      </p:sp>
      <p:sp>
        <p:nvSpPr>
          <p:cNvPr id="143" name="Google Shape;143;p22"/>
          <p:cNvSpPr txBox="1"/>
          <p:nvPr/>
        </p:nvSpPr>
        <p:spPr>
          <a:xfrm>
            <a:off x="118725" y="3892075"/>
            <a:ext cx="387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D4D4D"/>
                </a:solidFill>
                <a:highlight>
                  <a:srgbClr val="FFFFFF"/>
                </a:highlight>
              </a:rPr>
              <a:t>队列与栈一样，也是一种线性表，不同的是，队列可以在一端添加元素，在另一端取出元素，也就是：先进先出。从一端放入元素的操作称为入队，取出元素为出队</a:t>
            </a:r>
            <a:endParaRPr/>
          </a:p>
        </p:txBody>
      </p:sp>
      <p:pic>
        <p:nvPicPr>
          <p:cNvPr id="144" name="Google Shape;144;p22"/>
          <p:cNvPicPr preferRelativeResize="0"/>
          <p:nvPr/>
        </p:nvPicPr>
        <p:blipFill>
          <a:blip r:embed="rId4">
            <a:alphaModFix/>
          </a:blip>
          <a:stretch>
            <a:fillRect/>
          </a:stretch>
        </p:blipFill>
        <p:spPr>
          <a:xfrm>
            <a:off x="4036300" y="2825800"/>
            <a:ext cx="4978552" cy="695375"/>
          </a:xfrm>
          <a:prstGeom prst="rect">
            <a:avLst/>
          </a:prstGeom>
          <a:noFill/>
          <a:ln>
            <a:noFill/>
          </a:ln>
        </p:spPr>
      </p:pic>
      <p:sp>
        <p:nvSpPr>
          <p:cNvPr id="145" name="Google Shape;145;p22"/>
          <p:cNvSpPr txBox="1"/>
          <p:nvPr/>
        </p:nvSpPr>
        <p:spPr>
          <a:xfrm>
            <a:off x="4171725" y="389207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常用来实现BFS 宽度优先搜索的遍历</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863"/>
              <a:buFont typeface="Arial"/>
              <a:buNone/>
            </a:pPr>
            <a:r>
              <a:rPr lang="en" sz="2490">
                <a:solidFill>
                  <a:srgbClr val="000000"/>
                </a:solidFill>
              </a:rPr>
              <a:t>Deque  双端队列（全名</a:t>
            </a:r>
            <a:r>
              <a:rPr lang="en" sz="2490">
                <a:solidFill>
                  <a:srgbClr val="FF0000"/>
                </a:solidFill>
              </a:rPr>
              <a:t>D</a:t>
            </a:r>
            <a:r>
              <a:rPr lang="en" sz="2490">
                <a:solidFill>
                  <a:srgbClr val="000000"/>
                </a:solidFill>
              </a:rPr>
              <a:t>ouble-</a:t>
            </a:r>
            <a:r>
              <a:rPr lang="en" sz="2490">
                <a:solidFill>
                  <a:srgbClr val="FF0000"/>
                </a:solidFill>
              </a:rPr>
              <a:t>e</a:t>
            </a:r>
            <a:r>
              <a:rPr lang="en" sz="2490">
                <a:solidFill>
                  <a:srgbClr val="000000"/>
                </a:solidFill>
              </a:rPr>
              <a:t>nded </a:t>
            </a:r>
            <a:r>
              <a:rPr lang="en" sz="2490">
                <a:solidFill>
                  <a:srgbClr val="FF0000"/>
                </a:solidFill>
              </a:rPr>
              <a:t>que</a:t>
            </a:r>
            <a:r>
              <a:rPr lang="en" sz="2490">
                <a:solidFill>
                  <a:srgbClr val="000000"/>
                </a:solidFill>
              </a:rPr>
              <a:t>ue）</a:t>
            </a:r>
            <a:endParaRPr>
              <a:solidFill>
                <a:srgbClr val="000000"/>
              </a:solidFill>
            </a:endParaRPr>
          </a:p>
        </p:txBody>
      </p:sp>
      <p:sp>
        <p:nvSpPr>
          <p:cNvPr id="151" name="Google Shape;151;p23"/>
          <p:cNvSpPr txBox="1"/>
          <p:nvPr/>
        </p:nvSpPr>
        <p:spPr>
          <a:xfrm>
            <a:off x="58475" y="1105700"/>
            <a:ext cx="5068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我们知道，Queue是队列，只能一头进，另一头出。</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如果把条件放松一下，允许两头都进，两头都出，这种队列叫双端队列（Double Ended Queue），学名Deque。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Java集合提供了接口Deque来实现一个双端队列，它的功能是</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既可以添加到队尾，也可以添加到队首；</a:t>
            </a:r>
            <a:endParaRPr/>
          </a:p>
          <a:p>
            <a:pPr indent="0" lvl="0" marL="0" rtl="0" algn="l">
              <a:spcBef>
                <a:spcPts val="0"/>
              </a:spcBef>
              <a:spcAft>
                <a:spcPts val="0"/>
              </a:spcAft>
              <a:buNone/>
            </a:pPr>
            <a:r>
              <a:rPr lang="en"/>
              <a:t>既可以从队首获取，又可以从队尾获取。</a:t>
            </a:r>
            <a:endParaRPr/>
          </a:p>
          <a:p>
            <a:pPr indent="0" lvl="0" marL="0" rtl="0" algn="l">
              <a:spcBef>
                <a:spcPts val="0"/>
              </a:spcBef>
              <a:spcAft>
                <a:spcPts val="0"/>
              </a:spcAft>
              <a:buNone/>
            </a:pPr>
            <a:r>
              <a:t/>
            </a:r>
            <a:endParaRPr/>
          </a:p>
        </p:txBody>
      </p:sp>
      <p:sp>
        <p:nvSpPr>
          <p:cNvPr id="152" name="Google Shape;152;p23"/>
          <p:cNvSpPr txBox="1"/>
          <p:nvPr/>
        </p:nvSpPr>
        <p:spPr>
          <a:xfrm>
            <a:off x="133750" y="3146550"/>
            <a:ext cx="4849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初始化 Deque&lt;Integer&gt; deque = new ArrayDeque&lt;&gt;();</a:t>
            </a:r>
            <a:endParaRPr/>
          </a:p>
          <a:p>
            <a:pPr indent="0" lvl="0" marL="0" rtl="0" algn="l">
              <a:spcBef>
                <a:spcPts val="0"/>
              </a:spcBef>
              <a:spcAft>
                <a:spcPts val="0"/>
              </a:spcAft>
              <a:buNone/>
            </a:pPr>
            <a:r>
              <a:rPr lang="en"/>
              <a:t>常用method 时间复杂度均为O(1)</a:t>
            </a:r>
            <a:endParaRPr/>
          </a:p>
          <a:p>
            <a:pPr indent="0" lvl="0" marL="0" rtl="0" algn="l">
              <a:spcBef>
                <a:spcPts val="0"/>
              </a:spcBef>
              <a:spcAft>
                <a:spcPts val="0"/>
              </a:spcAft>
              <a:buNone/>
            </a:pPr>
            <a:r>
              <a:rPr lang="en"/>
              <a:t>deque.offerLast(1); // 1</a:t>
            </a:r>
            <a:endParaRPr/>
          </a:p>
          <a:p>
            <a:pPr indent="0" lvl="0" marL="0" rtl="0" algn="l">
              <a:spcBef>
                <a:spcPts val="0"/>
              </a:spcBef>
              <a:spcAft>
                <a:spcPts val="0"/>
              </a:spcAft>
              <a:buNone/>
            </a:pPr>
            <a:r>
              <a:rPr lang="en"/>
              <a:t>deque.addLast(2);  // 1 -&gt; 2</a:t>
            </a:r>
            <a:endParaRPr/>
          </a:p>
          <a:p>
            <a:pPr indent="0" lvl="0" marL="0" rtl="0" algn="l">
              <a:spcBef>
                <a:spcPts val="0"/>
              </a:spcBef>
              <a:spcAft>
                <a:spcPts val="0"/>
              </a:spcAft>
              <a:buNone/>
            </a:pPr>
            <a:r>
              <a:rPr lang="en"/>
              <a:t>deque.offerFirst(0); // 0 -&gt; 1 -&gt; 2</a:t>
            </a:r>
            <a:endParaRPr/>
          </a:p>
          <a:p>
            <a:pPr indent="0" lvl="0" marL="0" rtl="0" algn="l">
              <a:spcBef>
                <a:spcPts val="0"/>
              </a:spcBef>
              <a:spcAft>
                <a:spcPts val="0"/>
              </a:spcAft>
              <a:buNone/>
            </a:pPr>
            <a:r>
              <a:rPr lang="en"/>
              <a:t>deque.peekFirst();  // return 0</a:t>
            </a:r>
            <a:endParaRPr/>
          </a:p>
          <a:p>
            <a:pPr indent="0" lvl="0" marL="0" rtl="0" algn="l">
              <a:spcBef>
                <a:spcPts val="0"/>
              </a:spcBef>
              <a:spcAft>
                <a:spcPts val="0"/>
              </a:spcAft>
              <a:buNone/>
            </a:pPr>
            <a:r>
              <a:rPr lang="en"/>
              <a:t>deque.pollFirst();    // return 0</a:t>
            </a:r>
            <a:endParaRPr/>
          </a:p>
          <a:p>
            <a:pPr indent="0" lvl="0" marL="0" rtl="0" algn="l">
              <a:spcBef>
                <a:spcPts val="0"/>
              </a:spcBef>
              <a:spcAft>
                <a:spcPts val="0"/>
              </a:spcAft>
              <a:buNone/>
            </a:pPr>
            <a:r>
              <a:rPr lang="en"/>
              <a:t>deque.pollLast();    // return 2</a:t>
            </a:r>
            <a:endParaRPr/>
          </a:p>
          <a:p>
            <a:pPr indent="0" lvl="0" marL="0" rtl="0" algn="l">
              <a:spcBef>
                <a:spcPts val="0"/>
              </a:spcBef>
              <a:spcAft>
                <a:spcPts val="0"/>
              </a:spcAft>
              <a:buNone/>
            </a:pPr>
            <a:r>
              <a:t/>
            </a:r>
            <a:endParaRPr/>
          </a:p>
        </p:txBody>
      </p:sp>
      <p:pic>
        <p:nvPicPr>
          <p:cNvPr id="153" name="Google Shape;153;p23"/>
          <p:cNvPicPr preferRelativeResize="0"/>
          <p:nvPr/>
        </p:nvPicPr>
        <p:blipFill>
          <a:blip r:embed="rId3">
            <a:alphaModFix/>
          </a:blip>
          <a:stretch>
            <a:fillRect/>
          </a:stretch>
        </p:blipFill>
        <p:spPr>
          <a:xfrm>
            <a:off x="2835375" y="3867288"/>
            <a:ext cx="6308623" cy="682525"/>
          </a:xfrm>
          <a:prstGeom prst="rect">
            <a:avLst/>
          </a:prstGeom>
          <a:noFill/>
          <a:ln>
            <a:noFill/>
          </a:ln>
        </p:spPr>
      </p:pic>
      <p:pic>
        <p:nvPicPr>
          <p:cNvPr id="154" name="Google Shape;154;p23"/>
          <p:cNvPicPr preferRelativeResize="0"/>
          <p:nvPr/>
        </p:nvPicPr>
        <p:blipFill>
          <a:blip r:embed="rId4">
            <a:alphaModFix/>
          </a:blip>
          <a:stretch>
            <a:fillRect/>
          </a:stretch>
        </p:blipFill>
        <p:spPr>
          <a:xfrm>
            <a:off x="5126675" y="935700"/>
            <a:ext cx="3705624" cy="2779213"/>
          </a:xfrm>
          <a:prstGeom prst="rect">
            <a:avLst/>
          </a:prstGeom>
          <a:noFill/>
          <a:ln>
            <a:noFill/>
          </a:ln>
        </p:spPr>
      </p:pic>
      <p:sp>
        <p:nvSpPr>
          <p:cNvPr id="155" name="Google Shape;155;p23"/>
          <p:cNvSpPr txBox="1"/>
          <p:nvPr/>
        </p:nvSpPr>
        <p:spPr>
          <a:xfrm>
            <a:off x="6617750" y="4479475"/>
            <a:ext cx="229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更难的</a:t>
            </a:r>
            <a:r>
              <a:rPr lang="en"/>
              <a:t>单调队列请见</a:t>
            </a:r>
            <a:endParaRPr/>
          </a:p>
          <a:p>
            <a:pPr indent="0" lvl="0" marL="0" rtl="0" algn="l">
              <a:spcBef>
                <a:spcPts val="0"/>
              </a:spcBef>
              <a:spcAft>
                <a:spcPts val="0"/>
              </a:spcAft>
              <a:buNone/>
            </a:pPr>
            <a:r>
              <a:rPr lang="en"/>
              <a:t>基础算法(七) -- 单调队列</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311700" y="354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863"/>
              <a:buFont typeface="Arial"/>
              <a:buNone/>
            </a:pPr>
            <a:r>
              <a:rPr lang="en" sz="2490">
                <a:solidFill>
                  <a:srgbClr val="000000"/>
                </a:solidFill>
              </a:rPr>
              <a:t>PriorityQueue(Heap) 堆(最大堆，最小堆)</a:t>
            </a:r>
            <a:endParaRPr>
              <a:solidFill>
                <a:srgbClr val="000000"/>
              </a:solidFill>
            </a:endParaRPr>
          </a:p>
        </p:txBody>
      </p:sp>
      <p:sp>
        <p:nvSpPr>
          <p:cNvPr id="161" name="Google Shape;161;p24"/>
          <p:cNvSpPr txBox="1"/>
          <p:nvPr/>
        </p:nvSpPr>
        <p:spPr>
          <a:xfrm>
            <a:off x="311700" y="3048625"/>
            <a:ext cx="48798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highlight>
                  <a:srgbClr val="FFFFFF"/>
                </a:highlight>
              </a:rPr>
              <a:t>初始化 PriorityQueue&lt;Integer&gt; pq = new PriorityQueue&lt;&gt;(); 默认最小堆 初始化一个一个加是O(nlogn), 一次很多数O(n)</a:t>
            </a:r>
            <a:endParaRPr sz="1300">
              <a:highlight>
                <a:srgbClr val="FFFFFF"/>
              </a:highlight>
            </a:endParaRPr>
          </a:p>
          <a:p>
            <a:pPr indent="0" lvl="0" marL="0" rtl="0" algn="l">
              <a:spcBef>
                <a:spcPts val="0"/>
              </a:spcBef>
              <a:spcAft>
                <a:spcPts val="0"/>
              </a:spcAft>
              <a:buNone/>
            </a:pPr>
            <a:r>
              <a:rPr lang="en" sz="1300">
                <a:highlight>
                  <a:srgbClr val="FFFFFF"/>
                </a:highlight>
              </a:rPr>
              <a:t>常用method </a:t>
            </a:r>
            <a:endParaRPr sz="1300">
              <a:highlight>
                <a:srgbClr val="FFFFFF"/>
              </a:highlight>
            </a:endParaRPr>
          </a:p>
          <a:p>
            <a:pPr indent="0" lvl="0" marL="0" rtl="0" algn="l">
              <a:spcBef>
                <a:spcPts val="0"/>
              </a:spcBef>
              <a:spcAft>
                <a:spcPts val="0"/>
              </a:spcAft>
              <a:buNone/>
            </a:pPr>
            <a:r>
              <a:rPr lang="en" sz="1300">
                <a:highlight>
                  <a:srgbClr val="FFFFFF"/>
                </a:highlight>
              </a:rPr>
              <a:t>        pq.offer(2);  //时间复杂度O(logn)</a:t>
            </a:r>
            <a:endParaRPr sz="1300">
              <a:highlight>
                <a:srgbClr val="FFFFFF"/>
              </a:highlight>
            </a:endParaRPr>
          </a:p>
          <a:p>
            <a:pPr indent="0" lvl="0" marL="0" rtl="0" algn="l">
              <a:spcBef>
                <a:spcPts val="0"/>
              </a:spcBef>
              <a:spcAft>
                <a:spcPts val="0"/>
              </a:spcAft>
              <a:buNone/>
            </a:pPr>
            <a:r>
              <a:rPr lang="en" sz="1300">
                <a:highlight>
                  <a:srgbClr val="FFFFFF"/>
                </a:highlight>
              </a:rPr>
              <a:t>        pq.add(0);   </a:t>
            </a:r>
            <a:r>
              <a:rPr lang="en" sz="1300">
                <a:solidFill>
                  <a:schemeClr val="dk1"/>
                </a:solidFill>
                <a:highlight>
                  <a:srgbClr val="FFFFFF"/>
                </a:highlight>
              </a:rPr>
              <a:t>//时间复杂度O(logn)</a:t>
            </a:r>
            <a:endParaRPr sz="1300">
              <a:highlight>
                <a:srgbClr val="FFFFFF"/>
              </a:highlight>
            </a:endParaRPr>
          </a:p>
          <a:p>
            <a:pPr indent="0" lvl="0" marL="0" rtl="0" algn="l">
              <a:spcBef>
                <a:spcPts val="0"/>
              </a:spcBef>
              <a:spcAft>
                <a:spcPts val="0"/>
              </a:spcAft>
              <a:buNone/>
            </a:pPr>
            <a:r>
              <a:rPr lang="en" sz="1300">
                <a:highlight>
                  <a:srgbClr val="FFFFFF"/>
                </a:highlight>
              </a:rPr>
              <a:t>        pq.add(1);</a:t>
            </a:r>
            <a:endParaRPr sz="1300">
              <a:highlight>
                <a:srgbClr val="FFFFFF"/>
              </a:highlight>
            </a:endParaRPr>
          </a:p>
          <a:p>
            <a:pPr indent="0" lvl="0" marL="0" rtl="0" algn="l">
              <a:spcBef>
                <a:spcPts val="0"/>
              </a:spcBef>
              <a:spcAft>
                <a:spcPts val="0"/>
              </a:spcAft>
              <a:buNone/>
            </a:pPr>
            <a:r>
              <a:rPr lang="en" sz="1300">
                <a:highlight>
                  <a:srgbClr val="FFFFFF"/>
                </a:highlight>
              </a:rPr>
              <a:t>        pq.peek();  //return 0  时间复杂度O(1)</a:t>
            </a:r>
            <a:endParaRPr sz="1300">
              <a:highlight>
                <a:srgbClr val="FFFFFF"/>
              </a:highlight>
            </a:endParaRPr>
          </a:p>
          <a:p>
            <a:pPr indent="0" lvl="0" marL="0" rtl="0" algn="l">
              <a:spcBef>
                <a:spcPts val="0"/>
              </a:spcBef>
              <a:spcAft>
                <a:spcPts val="0"/>
              </a:spcAft>
              <a:buNone/>
            </a:pPr>
            <a:r>
              <a:rPr lang="en" sz="1300">
                <a:highlight>
                  <a:srgbClr val="FFFFFF"/>
                </a:highlight>
              </a:rPr>
              <a:t>        pq.poll();    //return 0 </a:t>
            </a:r>
            <a:r>
              <a:rPr lang="en" sz="1300">
                <a:solidFill>
                  <a:schemeClr val="dk1"/>
                </a:solidFill>
                <a:highlight>
                  <a:srgbClr val="FFFFFF"/>
                </a:highlight>
              </a:rPr>
              <a:t> </a:t>
            </a:r>
            <a:r>
              <a:rPr lang="en" sz="1300">
                <a:solidFill>
                  <a:schemeClr val="dk1"/>
                </a:solidFill>
                <a:highlight>
                  <a:srgbClr val="FFFFFF"/>
                </a:highlight>
              </a:rPr>
              <a:t>时间复杂度O(logn)</a:t>
            </a:r>
            <a:endParaRPr sz="1300">
              <a:highlight>
                <a:srgbClr val="FFFFFF"/>
              </a:highlight>
            </a:endParaRPr>
          </a:p>
          <a:p>
            <a:pPr indent="0" lvl="0" marL="0" rtl="0" algn="l">
              <a:spcBef>
                <a:spcPts val="0"/>
              </a:spcBef>
              <a:spcAft>
                <a:spcPts val="0"/>
              </a:spcAft>
              <a:buClr>
                <a:schemeClr val="dk1"/>
              </a:buClr>
              <a:buSzPts val="1100"/>
              <a:buFont typeface="Arial"/>
              <a:buNone/>
            </a:pPr>
            <a:r>
              <a:rPr lang="en" sz="1300">
                <a:solidFill>
                  <a:schemeClr val="dk1"/>
                </a:solidFill>
                <a:highlight>
                  <a:srgbClr val="FFFFFF"/>
                </a:highlight>
              </a:rPr>
              <a:t>        pq.poll();    //return 1  时间复杂度O(logn)</a:t>
            </a:r>
            <a:endParaRPr sz="1300">
              <a:highlight>
                <a:srgbClr val="FFFFFF"/>
              </a:highlight>
            </a:endParaRPr>
          </a:p>
        </p:txBody>
      </p:sp>
      <p:sp>
        <p:nvSpPr>
          <p:cNvPr id="162" name="Google Shape;162;p24"/>
          <p:cNvSpPr txBox="1"/>
          <p:nvPr/>
        </p:nvSpPr>
        <p:spPr>
          <a:xfrm>
            <a:off x="311700" y="1028875"/>
            <a:ext cx="4993200" cy="202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lang="en" sz="1600">
                <a:solidFill>
                  <a:schemeClr val="dk1"/>
                </a:solidFill>
              </a:rPr>
              <a:t>堆分为两种：</a:t>
            </a:r>
            <a:r>
              <a:rPr i="1" lang="en" sz="1600">
                <a:solidFill>
                  <a:schemeClr val="dk1"/>
                </a:solidFill>
              </a:rPr>
              <a:t>最大堆</a:t>
            </a:r>
            <a:r>
              <a:rPr lang="en" sz="1600">
                <a:solidFill>
                  <a:schemeClr val="dk1"/>
                </a:solidFill>
              </a:rPr>
              <a:t>和</a:t>
            </a:r>
            <a:r>
              <a:rPr i="1" lang="en" sz="1600">
                <a:solidFill>
                  <a:schemeClr val="dk1"/>
                </a:solidFill>
              </a:rPr>
              <a:t>最小堆</a:t>
            </a:r>
            <a:r>
              <a:rPr lang="en" sz="1600">
                <a:solidFill>
                  <a:schemeClr val="dk1"/>
                </a:solidFill>
              </a:rPr>
              <a:t>，两者的差别在于节点的排序方式。</a:t>
            </a:r>
            <a:endParaRPr sz="1600">
              <a:solidFill>
                <a:schemeClr val="dk1"/>
              </a:solidFill>
            </a:endParaRPr>
          </a:p>
          <a:p>
            <a:pPr indent="0" lvl="0" marL="0" rtl="0" algn="l">
              <a:lnSpc>
                <a:spcPct val="115000"/>
              </a:lnSpc>
              <a:spcBef>
                <a:spcPts val="1400"/>
              </a:spcBef>
              <a:spcAft>
                <a:spcPts val="1400"/>
              </a:spcAft>
              <a:buNone/>
            </a:pPr>
            <a:r>
              <a:rPr lang="en" sz="1600">
                <a:solidFill>
                  <a:schemeClr val="dk1"/>
                </a:solidFill>
              </a:rPr>
              <a:t>在最大堆中，父节点的值比每一个子节点的值都要大。在最小堆中，父节点的值比每一个子节点的值都要小。这就是所谓的“堆属性”，并且这个属性对堆中的每一个节点都成立。 Java PriorityQueue默认最小堆</a:t>
            </a:r>
            <a:endParaRPr sz="1900"/>
          </a:p>
        </p:txBody>
      </p:sp>
      <p:pic>
        <p:nvPicPr>
          <p:cNvPr id="163" name="Google Shape;163;p24"/>
          <p:cNvPicPr preferRelativeResize="0"/>
          <p:nvPr/>
        </p:nvPicPr>
        <p:blipFill rotWithShape="1">
          <a:blip r:embed="rId3">
            <a:alphaModFix/>
          </a:blip>
          <a:srcRect b="37725" l="0" r="0" t="0"/>
          <a:stretch/>
        </p:blipFill>
        <p:spPr>
          <a:xfrm>
            <a:off x="5428075" y="1028870"/>
            <a:ext cx="3534850" cy="2250950"/>
          </a:xfrm>
          <a:prstGeom prst="rect">
            <a:avLst/>
          </a:prstGeom>
          <a:noFill/>
          <a:ln>
            <a:noFill/>
          </a:ln>
        </p:spPr>
      </p:pic>
      <p:sp>
        <p:nvSpPr>
          <p:cNvPr id="164" name="Google Shape;164;p24"/>
          <p:cNvSpPr txBox="1"/>
          <p:nvPr/>
        </p:nvSpPr>
        <p:spPr>
          <a:xfrm>
            <a:off x="6211025" y="4449350"/>
            <a:ext cx="275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详解及更难的heap sort请看</a:t>
            </a:r>
            <a:endParaRPr/>
          </a:p>
          <a:p>
            <a:pPr indent="0" lvl="0" marL="0" rtl="0" algn="l">
              <a:spcBef>
                <a:spcPts val="0"/>
              </a:spcBef>
              <a:spcAft>
                <a:spcPts val="0"/>
              </a:spcAft>
              <a:buNone/>
            </a:pPr>
            <a:r>
              <a:rPr lang="en"/>
              <a:t>基础数据结构(三) -- Heap</a:t>
            </a:r>
            <a:endParaRPr/>
          </a:p>
        </p:txBody>
      </p:sp>
      <p:sp>
        <p:nvSpPr>
          <p:cNvPr id="165" name="Google Shape;165;p24"/>
          <p:cNvSpPr txBox="1"/>
          <p:nvPr/>
        </p:nvSpPr>
        <p:spPr>
          <a:xfrm>
            <a:off x="7973300" y="1286425"/>
            <a:ext cx="76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最小堆</a:t>
            </a:r>
            <a:endParaRPr/>
          </a:p>
        </p:txBody>
      </p:sp>
      <p:sp>
        <p:nvSpPr>
          <p:cNvPr id="166" name="Google Shape;166;p24"/>
          <p:cNvSpPr txBox="1"/>
          <p:nvPr/>
        </p:nvSpPr>
        <p:spPr>
          <a:xfrm>
            <a:off x="5555925" y="3417625"/>
            <a:ext cx="3346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heapify</a:t>
            </a:r>
            <a:r>
              <a:rPr lang="en"/>
              <a:t>指的136这三个数字的小三角，如果parent 1不小于3.6就要交换位置。然后一路往下call到叶子节点</a:t>
            </a:r>
            <a:endParaRPr/>
          </a:p>
        </p:txBody>
      </p:sp>
      <p:sp>
        <p:nvSpPr>
          <p:cNvPr id="167" name="Google Shape;167;p24"/>
          <p:cNvSpPr txBox="1"/>
          <p:nvPr/>
        </p:nvSpPr>
        <p:spPr>
          <a:xfrm>
            <a:off x="3620525" y="3625825"/>
            <a:ext cx="176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考察点一般为pq应用和array手动实现heap</a:t>
            </a:r>
            <a:endParaRPr b="1">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311700" y="301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 </a:t>
            </a:r>
            <a:r>
              <a:rPr b="1" lang="en" sz="2088">
                <a:solidFill>
                  <a:srgbClr val="4D4D4D"/>
                </a:solidFill>
                <a:highlight>
                  <a:srgbClr val="FFFFFF"/>
                </a:highlight>
              </a:rPr>
              <a:t>散列表，也叫哈希</a:t>
            </a:r>
            <a:r>
              <a:rPr b="1" lang="en" sz="2088">
                <a:solidFill>
                  <a:srgbClr val="4D4D4D"/>
                </a:solidFill>
                <a:highlight>
                  <a:schemeClr val="lt1"/>
                </a:highlight>
              </a:rPr>
              <a:t>表 (Java HashMap)</a:t>
            </a:r>
            <a:endParaRPr b="1" sz="3688"/>
          </a:p>
          <a:p>
            <a:pPr indent="0" lvl="0" marL="0" rtl="0" algn="l">
              <a:spcBef>
                <a:spcPts val="0"/>
              </a:spcBef>
              <a:spcAft>
                <a:spcPts val="0"/>
              </a:spcAft>
              <a:buNone/>
            </a:pPr>
            <a:r>
              <a:t/>
            </a:r>
            <a:endParaRPr/>
          </a:p>
        </p:txBody>
      </p:sp>
      <p:pic>
        <p:nvPicPr>
          <p:cNvPr id="173" name="Google Shape;173;p25"/>
          <p:cNvPicPr preferRelativeResize="0"/>
          <p:nvPr/>
        </p:nvPicPr>
        <p:blipFill>
          <a:blip r:embed="rId3">
            <a:alphaModFix/>
          </a:blip>
          <a:stretch>
            <a:fillRect/>
          </a:stretch>
        </p:blipFill>
        <p:spPr>
          <a:xfrm>
            <a:off x="374775" y="793125"/>
            <a:ext cx="3501076" cy="2612649"/>
          </a:xfrm>
          <a:prstGeom prst="rect">
            <a:avLst/>
          </a:prstGeom>
          <a:noFill/>
          <a:ln>
            <a:noFill/>
          </a:ln>
        </p:spPr>
      </p:pic>
      <p:sp>
        <p:nvSpPr>
          <p:cNvPr id="174" name="Google Shape;174;p25"/>
          <p:cNvSpPr txBox="1"/>
          <p:nvPr/>
        </p:nvSpPr>
        <p:spPr>
          <a:xfrm>
            <a:off x="4418800" y="724025"/>
            <a:ext cx="4556100" cy="3082200"/>
          </a:xfrm>
          <a:prstGeom prst="rect">
            <a:avLst/>
          </a:prstGeom>
          <a:noFill/>
          <a:ln>
            <a:noFill/>
          </a:ln>
        </p:spPr>
        <p:txBody>
          <a:bodyPr anchorCtr="0" anchor="t" bIns="91425" lIns="91425" spcFirstLastPara="1" rIns="91425" wrap="square" tIns="91425">
            <a:spAutoFit/>
          </a:bodyPr>
          <a:lstStyle/>
          <a:p>
            <a:pPr indent="0" lvl="0" marL="0" rtl="0" algn="l">
              <a:lnSpc>
                <a:spcPct val="162500"/>
              </a:lnSpc>
              <a:spcBef>
                <a:spcPts val="0"/>
              </a:spcBef>
              <a:spcAft>
                <a:spcPts val="0"/>
              </a:spcAft>
              <a:buClr>
                <a:schemeClr val="dk1"/>
              </a:buClr>
              <a:buSzPts val="1100"/>
              <a:buFont typeface="Arial"/>
              <a:buNone/>
            </a:pPr>
            <a:r>
              <a:rPr lang="en" sz="1000">
                <a:solidFill>
                  <a:schemeClr val="dk1"/>
                </a:solidFill>
                <a:highlight>
                  <a:srgbClr val="FFFFFF"/>
                </a:highlight>
              </a:rPr>
              <a:t>散列表，也叫哈希表，是根据关键码和值 (key和value) 直接进行访问的数据结构，通过key和value来映射到集合中的一个位置，这样就可以很快找到集合中的对应元素。</a:t>
            </a:r>
            <a:endParaRPr sz="1000">
              <a:solidFill>
                <a:schemeClr val="dk1"/>
              </a:solidFill>
              <a:highlight>
                <a:srgbClr val="FFFFFF"/>
              </a:highlight>
            </a:endParaRPr>
          </a:p>
          <a:p>
            <a:pPr indent="0" lvl="0" marL="0" rtl="0" algn="l">
              <a:lnSpc>
                <a:spcPct val="162500"/>
              </a:lnSpc>
              <a:spcBef>
                <a:spcPts val="1200"/>
              </a:spcBef>
              <a:spcAft>
                <a:spcPts val="0"/>
              </a:spcAft>
              <a:buClr>
                <a:schemeClr val="dk1"/>
              </a:buClr>
              <a:buSzPts val="1100"/>
              <a:buFont typeface="Arial"/>
              <a:buNone/>
            </a:pPr>
            <a:r>
              <a:rPr b="1" lang="en" sz="1000">
                <a:solidFill>
                  <a:schemeClr val="dk1"/>
                </a:solidFill>
                <a:highlight>
                  <a:srgbClr val="FFFFFF"/>
                </a:highlight>
              </a:rPr>
              <a:t>记录的存储位置=f(key)</a:t>
            </a:r>
            <a:endParaRPr b="1" sz="1000">
              <a:solidFill>
                <a:schemeClr val="dk1"/>
              </a:solidFill>
              <a:highlight>
                <a:srgbClr val="FFFFFF"/>
              </a:highlight>
            </a:endParaRPr>
          </a:p>
          <a:p>
            <a:pPr indent="0" lvl="0" marL="0" rtl="0" algn="l">
              <a:lnSpc>
                <a:spcPct val="162500"/>
              </a:lnSpc>
              <a:spcBef>
                <a:spcPts val="1200"/>
              </a:spcBef>
              <a:spcAft>
                <a:spcPts val="0"/>
              </a:spcAft>
              <a:buClr>
                <a:schemeClr val="dk1"/>
              </a:buClr>
              <a:buSzPts val="1100"/>
              <a:buFont typeface="Arial"/>
              <a:buNone/>
            </a:pPr>
            <a:r>
              <a:rPr lang="en" sz="1000">
                <a:solidFill>
                  <a:schemeClr val="dk1"/>
                </a:solidFill>
                <a:highlight>
                  <a:srgbClr val="FFFFFF"/>
                </a:highlight>
              </a:rPr>
              <a:t>这里的对应关系 </a:t>
            </a:r>
            <a:r>
              <a:rPr b="1" lang="en" sz="1000">
                <a:solidFill>
                  <a:schemeClr val="dk1"/>
                </a:solidFill>
                <a:highlight>
                  <a:srgbClr val="FFFFFF"/>
                </a:highlight>
              </a:rPr>
              <a:t>f</a:t>
            </a:r>
            <a:r>
              <a:rPr lang="en" sz="1000">
                <a:solidFill>
                  <a:schemeClr val="dk1"/>
                </a:solidFill>
                <a:highlight>
                  <a:srgbClr val="FFFFFF"/>
                </a:highlight>
              </a:rPr>
              <a:t> 成为散列函数，又称为哈希 (hash函数)，而散列表就是把Key通过一个固定的算法函数既所谓的哈希函数转换成一个整型数字，然后就将该数字对数组长度进行取余，取余结果就当作数组的下标，将value存储在以该数字为下标的数组空间里，这种存储空间可以充分利用数组的查找优势来查找元素，所以查找的速度很快。</a:t>
            </a:r>
            <a:endParaRPr sz="1000">
              <a:solidFill>
                <a:schemeClr val="dk1"/>
              </a:solidFill>
              <a:highlight>
                <a:srgbClr val="FFFFFF"/>
              </a:highlight>
            </a:endParaRPr>
          </a:p>
          <a:p>
            <a:pPr indent="0" lvl="0" marL="0" rtl="0" algn="l">
              <a:spcBef>
                <a:spcPts val="1200"/>
              </a:spcBef>
              <a:spcAft>
                <a:spcPts val="0"/>
              </a:spcAft>
              <a:buNone/>
            </a:pPr>
            <a:r>
              <a:t/>
            </a:r>
            <a:endParaRPr sz="1200"/>
          </a:p>
        </p:txBody>
      </p:sp>
      <p:sp>
        <p:nvSpPr>
          <p:cNvPr id="175" name="Google Shape;175;p25"/>
          <p:cNvSpPr txBox="1"/>
          <p:nvPr/>
        </p:nvSpPr>
        <p:spPr>
          <a:xfrm>
            <a:off x="424600" y="3360575"/>
            <a:ext cx="39942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初始化 Map&lt;String, Integer&gt; map = new HashMap&lt;&gt;();</a:t>
            </a:r>
            <a:endParaRPr sz="1100"/>
          </a:p>
          <a:p>
            <a:pPr indent="0" lvl="0" marL="0" rtl="0" algn="l">
              <a:spcBef>
                <a:spcPts val="0"/>
              </a:spcBef>
              <a:spcAft>
                <a:spcPts val="0"/>
              </a:spcAft>
              <a:buNone/>
            </a:pPr>
            <a:r>
              <a:rPr lang="en" sz="1100"/>
              <a:t>常用method  </a:t>
            </a:r>
            <a:r>
              <a:rPr b="1" lang="en" sz="1100">
                <a:solidFill>
                  <a:srgbClr val="FF0000"/>
                </a:solidFill>
              </a:rPr>
              <a:t> O(1)的时间复杂度添加和查找</a:t>
            </a:r>
            <a:endParaRPr b="1" sz="1100">
              <a:solidFill>
                <a:srgbClr val="FF0000"/>
              </a:solidFill>
            </a:endParaRPr>
          </a:p>
          <a:p>
            <a:pPr indent="0" lvl="0" marL="0" rtl="0" algn="l">
              <a:spcBef>
                <a:spcPts val="0"/>
              </a:spcBef>
              <a:spcAft>
                <a:spcPts val="0"/>
              </a:spcAft>
              <a:buNone/>
            </a:pPr>
            <a:r>
              <a:rPr lang="en" sz="1100"/>
              <a:t>map.put("A", 0);</a:t>
            </a:r>
            <a:endParaRPr sz="1100"/>
          </a:p>
          <a:p>
            <a:pPr indent="0" lvl="0" marL="0" rtl="0" algn="l">
              <a:spcBef>
                <a:spcPts val="0"/>
              </a:spcBef>
              <a:spcAft>
                <a:spcPts val="0"/>
              </a:spcAft>
              <a:buNone/>
            </a:pPr>
            <a:r>
              <a:rPr lang="en" sz="1100"/>
              <a:t>map.put("B", 1);</a:t>
            </a:r>
            <a:endParaRPr sz="1100"/>
          </a:p>
          <a:p>
            <a:pPr indent="0" lvl="0" marL="0" rtl="0" algn="l">
              <a:spcBef>
                <a:spcPts val="0"/>
              </a:spcBef>
              <a:spcAft>
                <a:spcPts val="0"/>
              </a:spcAft>
              <a:buNone/>
            </a:pPr>
            <a:r>
              <a:rPr lang="en" sz="1100"/>
              <a:t>map.put("C", 2);</a:t>
            </a:r>
            <a:endParaRPr sz="1100"/>
          </a:p>
          <a:p>
            <a:pPr indent="0" lvl="0" marL="0" rtl="0" algn="l">
              <a:spcBef>
                <a:spcPts val="0"/>
              </a:spcBef>
              <a:spcAft>
                <a:spcPts val="0"/>
              </a:spcAft>
              <a:buNone/>
            </a:pPr>
            <a:r>
              <a:rPr lang="en" sz="1100"/>
              <a:t>map.get("A"));                //return 0</a:t>
            </a:r>
            <a:endParaRPr sz="1100"/>
          </a:p>
          <a:p>
            <a:pPr indent="0" lvl="0" marL="0" rtl="0" algn="l">
              <a:spcBef>
                <a:spcPts val="0"/>
              </a:spcBef>
              <a:spcAft>
                <a:spcPts val="0"/>
              </a:spcAft>
              <a:buNone/>
            </a:pPr>
            <a:r>
              <a:rPr lang="en" sz="1100"/>
              <a:t>map.get("C"));                //return 2</a:t>
            </a:r>
            <a:endParaRPr sz="1100"/>
          </a:p>
          <a:p>
            <a:pPr indent="0" lvl="0" marL="0" rtl="0" algn="l">
              <a:spcBef>
                <a:spcPts val="0"/>
              </a:spcBef>
              <a:spcAft>
                <a:spcPts val="0"/>
              </a:spcAft>
              <a:buNone/>
            </a:pPr>
            <a:r>
              <a:rPr lang="en" sz="1100"/>
              <a:t>map.containsKey("B")); //return true</a:t>
            </a:r>
            <a:endParaRPr sz="1100"/>
          </a:p>
          <a:p>
            <a:pPr indent="0" lvl="0" marL="0" rtl="0" algn="l">
              <a:spcBef>
                <a:spcPts val="0"/>
              </a:spcBef>
              <a:spcAft>
                <a:spcPts val="0"/>
              </a:spcAft>
              <a:buNone/>
            </a:pPr>
            <a:r>
              <a:rPr lang="en" sz="1100"/>
              <a:t>map.toString());             //{A=0, B=1, C=2}</a:t>
            </a:r>
            <a:endParaRPr sz="1100"/>
          </a:p>
        </p:txBody>
      </p:sp>
      <p:sp>
        <p:nvSpPr>
          <p:cNvPr id="176" name="Google Shape;176;p25"/>
          <p:cNvSpPr txBox="1"/>
          <p:nvPr/>
        </p:nvSpPr>
        <p:spPr>
          <a:xfrm>
            <a:off x="4509100" y="3405775"/>
            <a:ext cx="4465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如果2个不同的string input作为key在hashmap中index出现了冲突如何处理？</a:t>
            </a:r>
            <a:endParaRPr/>
          </a:p>
          <a:p>
            <a:pPr indent="0" lvl="0" marL="0" rtl="0" algn="l">
              <a:spcBef>
                <a:spcPts val="0"/>
              </a:spcBef>
              <a:spcAft>
                <a:spcPts val="0"/>
              </a:spcAft>
              <a:buNone/>
            </a:pPr>
            <a:r>
              <a:rPr lang="en"/>
              <a:t>一般使用两种方法</a:t>
            </a:r>
            <a:endParaRPr/>
          </a:p>
          <a:p>
            <a:pPr indent="-317500" lvl="0" marL="457200" rtl="0" algn="l">
              <a:spcBef>
                <a:spcPts val="0"/>
              </a:spcBef>
              <a:spcAft>
                <a:spcPts val="0"/>
              </a:spcAft>
              <a:buSzPts val="1400"/>
              <a:buAutoNum type="arabicPeriod"/>
            </a:pPr>
            <a:r>
              <a:rPr lang="en"/>
              <a:t>挂链表 </a:t>
            </a:r>
            <a:r>
              <a:rPr b="1" lang="en" sz="1050">
                <a:solidFill>
                  <a:srgbClr val="444444"/>
                </a:solidFill>
                <a:highlight>
                  <a:srgbClr val="FFFFFF"/>
                </a:highlight>
              </a:rPr>
              <a:t>Separate Chaining</a:t>
            </a:r>
            <a:endParaRPr/>
          </a:p>
          <a:p>
            <a:pPr indent="-317500" lvl="0" marL="457200" rtl="0" algn="l">
              <a:spcBef>
                <a:spcPts val="0"/>
              </a:spcBef>
              <a:spcAft>
                <a:spcPts val="0"/>
              </a:spcAft>
              <a:buSzPts val="1400"/>
              <a:buAutoNum type="arabicPeriod"/>
            </a:pPr>
            <a:r>
              <a:rPr lang="en"/>
              <a:t>开放地址法</a:t>
            </a:r>
            <a:r>
              <a:rPr b="1" lang="en" sz="1050">
                <a:solidFill>
                  <a:srgbClr val="444444"/>
                </a:solidFill>
                <a:highlight>
                  <a:srgbClr val="FFFFFF"/>
                </a:highlight>
              </a:rPr>
              <a:t> open addressing</a:t>
            </a:r>
            <a:endParaRPr/>
          </a:p>
          <a:p>
            <a:pPr indent="0" lvl="0" marL="0" rtl="0" algn="l">
              <a:spcBef>
                <a:spcPts val="0"/>
              </a:spcBef>
              <a:spcAft>
                <a:spcPts val="0"/>
              </a:spcAft>
              <a:buNone/>
            </a:pPr>
            <a:r>
              <a:t/>
            </a:r>
            <a:endParaRPr/>
          </a:p>
        </p:txBody>
      </p:sp>
      <p:sp>
        <p:nvSpPr>
          <p:cNvPr id="177" name="Google Shape;177;p25"/>
          <p:cNvSpPr txBox="1"/>
          <p:nvPr/>
        </p:nvSpPr>
        <p:spPr>
          <a:xfrm>
            <a:off x="4509100" y="4699775"/>
            <a:ext cx="4635000" cy="369300"/>
          </a:xfrm>
          <a:prstGeom prst="rect">
            <a:avLst/>
          </a:prstGeom>
          <a:noFill/>
          <a:ln>
            <a:noFill/>
          </a:ln>
        </p:spPr>
        <p:txBody>
          <a:bodyPr anchorCtr="0" anchor="t" bIns="91425" lIns="91425" spcFirstLastPara="1" rIns="91425" wrap="square" tIns="91425">
            <a:spAutoFit/>
          </a:bodyPr>
          <a:lstStyle/>
          <a:p>
            <a:pPr indent="0" lvl="0" marL="0" rtl="0" algn="l">
              <a:lnSpc>
                <a:spcPct val="162500"/>
              </a:lnSpc>
              <a:spcBef>
                <a:spcPts val="0"/>
              </a:spcBef>
              <a:spcAft>
                <a:spcPts val="1200"/>
              </a:spcAft>
              <a:buClr>
                <a:schemeClr val="dk1"/>
              </a:buClr>
              <a:buSzPts val="1100"/>
              <a:buFont typeface="Arial"/>
              <a:buNone/>
            </a:pPr>
            <a:r>
              <a:rPr lang="en" sz="1200">
                <a:highlight>
                  <a:srgbClr val="FFFFFF"/>
                </a:highlight>
                <a:latin typeface="Microsoft Yahei"/>
                <a:ea typeface="Microsoft Yahei"/>
                <a:cs typeface="Microsoft Yahei"/>
                <a:sym typeface="Microsoft Yahei"/>
              </a:rPr>
              <a:t>好处：查找比纯链表快，插入删除比纯数组快；</a:t>
            </a:r>
            <a:endParaRPr/>
          </a:p>
        </p:txBody>
      </p:sp>
      <p:sp>
        <p:nvSpPr>
          <p:cNvPr id="178" name="Google Shape;178;p25"/>
          <p:cNvSpPr txBox="1"/>
          <p:nvPr/>
        </p:nvSpPr>
        <p:spPr>
          <a:xfrm>
            <a:off x="2242400" y="1399400"/>
            <a:ext cx="201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HashMap的</a:t>
            </a:r>
            <a:r>
              <a:rPr lang="en"/>
              <a:t>key是unique的</a:t>
            </a:r>
            <a:endParaRPr/>
          </a:p>
          <a:p>
            <a:pPr indent="0" lvl="0" marL="0" rtl="0" algn="l">
              <a:spcBef>
                <a:spcPts val="0"/>
              </a:spcBef>
              <a:spcAft>
                <a:spcPts val="0"/>
              </a:spcAft>
              <a:buNone/>
            </a:pPr>
            <a:r>
              <a:rPr lang="en"/>
              <a:t>&lt;key, value&gt; pair可以储存不同的数据结构</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  (Java HashSet)</a:t>
            </a:r>
            <a:endParaRPr b="1" sz="3688"/>
          </a:p>
        </p:txBody>
      </p:sp>
      <p:sp>
        <p:nvSpPr>
          <p:cNvPr id="184" name="Google Shape;184;p26"/>
          <p:cNvSpPr txBox="1"/>
          <p:nvPr/>
        </p:nvSpPr>
        <p:spPr>
          <a:xfrm>
            <a:off x="253875" y="1043925"/>
            <a:ext cx="4271100" cy="4002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sz="1800">
                <a:highlight>
                  <a:srgbClr val="FFFFFF"/>
                </a:highlight>
              </a:rPr>
              <a:t>特点：</a:t>
            </a:r>
            <a:endParaRPr sz="1800">
              <a:highlight>
                <a:srgbClr val="FFFFFF"/>
              </a:highlight>
            </a:endParaRPr>
          </a:p>
          <a:p>
            <a:pPr indent="0" lvl="0" marL="0" rtl="0" algn="l">
              <a:lnSpc>
                <a:spcPct val="100000"/>
              </a:lnSpc>
              <a:spcBef>
                <a:spcPts val="1200"/>
              </a:spcBef>
              <a:spcAft>
                <a:spcPts val="0"/>
              </a:spcAft>
              <a:buClr>
                <a:schemeClr val="dk1"/>
              </a:buClr>
              <a:buSzPts val="1100"/>
              <a:buFont typeface="Arial"/>
              <a:buNone/>
            </a:pPr>
            <a:r>
              <a:rPr lang="en" sz="1800">
                <a:highlight>
                  <a:srgbClr val="FFFFFF"/>
                </a:highlight>
              </a:rPr>
              <a:t>它不允许出现重复元素；</a:t>
            </a:r>
            <a:endParaRPr sz="1800">
              <a:highlight>
                <a:srgbClr val="FFFFFF"/>
              </a:highlight>
            </a:endParaRPr>
          </a:p>
          <a:p>
            <a:pPr indent="0" lvl="0" marL="0" rtl="0" algn="l">
              <a:lnSpc>
                <a:spcPct val="100000"/>
              </a:lnSpc>
              <a:spcBef>
                <a:spcPts val="1200"/>
              </a:spcBef>
              <a:spcAft>
                <a:spcPts val="0"/>
              </a:spcAft>
              <a:buClr>
                <a:schemeClr val="dk1"/>
              </a:buClr>
              <a:buSzPts val="1100"/>
              <a:buFont typeface="Arial"/>
              <a:buNone/>
            </a:pPr>
            <a:r>
              <a:rPr lang="en" sz="1800">
                <a:highlight>
                  <a:srgbClr val="FFFFFF"/>
                </a:highlight>
              </a:rPr>
              <a:t>不保证和集合中元素的顺序</a:t>
            </a:r>
            <a:endParaRPr sz="1800">
              <a:highlight>
                <a:srgbClr val="FFFFFF"/>
              </a:highlight>
            </a:endParaRPr>
          </a:p>
          <a:p>
            <a:pPr indent="0" lvl="0" marL="0" rtl="0" algn="l">
              <a:lnSpc>
                <a:spcPct val="100000"/>
              </a:lnSpc>
              <a:spcBef>
                <a:spcPts val="1200"/>
              </a:spcBef>
              <a:spcAft>
                <a:spcPts val="0"/>
              </a:spcAft>
              <a:buNone/>
            </a:pPr>
            <a:r>
              <a:rPr lang="en" sz="1800">
                <a:highlight>
                  <a:srgbClr val="FFFFFF"/>
                </a:highlight>
              </a:rPr>
              <a:t>允许包含值为null的元素，但最多只能有一个null元素</a:t>
            </a:r>
            <a:endParaRPr sz="1800">
              <a:highlight>
                <a:srgbClr val="FFFFFF"/>
              </a:highlight>
            </a:endParaRPr>
          </a:p>
          <a:p>
            <a:pPr indent="0" lvl="0" marL="0" rtl="0" algn="l">
              <a:lnSpc>
                <a:spcPct val="100000"/>
              </a:lnSpc>
              <a:spcBef>
                <a:spcPts val="1200"/>
              </a:spcBef>
              <a:spcAft>
                <a:spcPts val="0"/>
              </a:spcAft>
              <a:buClr>
                <a:schemeClr val="dk1"/>
              </a:buClr>
              <a:buSzPts val="1100"/>
              <a:buFont typeface="Arial"/>
              <a:buNone/>
            </a:pPr>
            <a:r>
              <a:t/>
            </a:r>
            <a:endParaRPr sz="1800">
              <a:highlight>
                <a:srgbClr val="FFFFFF"/>
              </a:highlight>
            </a:endParaRPr>
          </a:p>
          <a:p>
            <a:pPr indent="0" lvl="0" marL="0" rtl="0" algn="l">
              <a:lnSpc>
                <a:spcPct val="100000"/>
              </a:lnSpc>
              <a:spcBef>
                <a:spcPts val="1200"/>
              </a:spcBef>
              <a:spcAft>
                <a:spcPts val="1200"/>
              </a:spcAft>
              <a:buNone/>
            </a:pPr>
            <a:r>
              <a:rPr lang="en" sz="1800">
                <a:highlight>
                  <a:srgbClr val="FFFFFF"/>
                </a:highlight>
              </a:rPr>
              <a:t>它是基于HashMap实现的，HashSet底层使用HashMap来保存所有元素，因此HashSet 的实现比较简单，相关HashSet的操作，基本上都是直接调用底层HashMap的相关方法来完成</a:t>
            </a:r>
            <a:endParaRPr sz="2000"/>
          </a:p>
        </p:txBody>
      </p:sp>
      <p:sp>
        <p:nvSpPr>
          <p:cNvPr id="185" name="Google Shape;185;p26"/>
          <p:cNvSpPr txBox="1"/>
          <p:nvPr/>
        </p:nvSpPr>
        <p:spPr>
          <a:xfrm>
            <a:off x="4628663" y="3420150"/>
            <a:ext cx="3972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初始化Set&lt;Integer&gt; set = new HashSet&lt;&gt;();</a:t>
            </a:r>
            <a:endParaRPr/>
          </a:p>
          <a:p>
            <a:pPr indent="0" lvl="0" marL="0" rtl="0" algn="l">
              <a:spcBef>
                <a:spcPts val="0"/>
              </a:spcBef>
              <a:spcAft>
                <a:spcPts val="0"/>
              </a:spcAft>
              <a:buNone/>
            </a:pPr>
            <a:r>
              <a:rPr lang="en"/>
              <a:t>常用method: </a:t>
            </a:r>
            <a:r>
              <a:rPr b="1" lang="en">
                <a:solidFill>
                  <a:srgbClr val="FF0000"/>
                </a:solidFill>
              </a:rPr>
              <a:t>均为O(1)时间复杂度</a:t>
            </a:r>
            <a:endParaRPr b="1">
              <a:solidFill>
                <a:srgbClr val="FF0000"/>
              </a:solidFill>
            </a:endParaRPr>
          </a:p>
          <a:p>
            <a:pPr indent="0" lvl="0" marL="0" rtl="0" algn="l">
              <a:spcBef>
                <a:spcPts val="0"/>
              </a:spcBef>
              <a:spcAft>
                <a:spcPts val="0"/>
              </a:spcAft>
              <a:buNone/>
            </a:pPr>
            <a:r>
              <a:rPr lang="en"/>
              <a:t>set.add(1);</a:t>
            </a:r>
            <a:endParaRPr/>
          </a:p>
          <a:p>
            <a:pPr indent="0" lvl="0" marL="0" rtl="0" algn="l">
              <a:spcBef>
                <a:spcPts val="0"/>
              </a:spcBef>
              <a:spcAft>
                <a:spcPts val="0"/>
              </a:spcAft>
              <a:buNone/>
            </a:pPr>
            <a:r>
              <a:rPr lang="en"/>
              <a:t>set.add(2);</a:t>
            </a:r>
            <a:endParaRPr/>
          </a:p>
          <a:p>
            <a:pPr indent="0" lvl="0" marL="0" rtl="0" algn="l">
              <a:spcBef>
                <a:spcPts val="0"/>
              </a:spcBef>
              <a:spcAft>
                <a:spcPts val="0"/>
              </a:spcAft>
              <a:buNone/>
            </a:pPr>
            <a:r>
              <a:rPr lang="en"/>
              <a:t>set.contains(1);  //return true</a:t>
            </a:r>
            <a:endParaRPr/>
          </a:p>
          <a:p>
            <a:pPr indent="0" lvl="0" marL="0" rtl="0" algn="l">
              <a:spcBef>
                <a:spcPts val="0"/>
              </a:spcBef>
              <a:spcAft>
                <a:spcPts val="0"/>
              </a:spcAft>
              <a:buNone/>
            </a:pPr>
            <a:r>
              <a:rPr lang="en"/>
              <a:t>set.contains(3);  //return false</a:t>
            </a:r>
            <a:endParaRPr/>
          </a:p>
        </p:txBody>
      </p:sp>
      <p:pic>
        <p:nvPicPr>
          <p:cNvPr id="186" name="Google Shape;186;p26"/>
          <p:cNvPicPr preferRelativeResize="0"/>
          <p:nvPr/>
        </p:nvPicPr>
        <p:blipFill>
          <a:blip r:embed="rId3">
            <a:alphaModFix/>
          </a:blip>
          <a:stretch>
            <a:fillRect/>
          </a:stretch>
        </p:blipFill>
        <p:spPr>
          <a:xfrm>
            <a:off x="4572000" y="1215250"/>
            <a:ext cx="4086225" cy="1695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TreeMap (Java only)</a:t>
            </a:r>
            <a:endParaRPr/>
          </a:p>
        </p:txBody>
      </p:sp>
      <p:sp>
        <p:nvSpPr>
          <p:cNvPr id="192" name="Google Shape;192;p27"/>
          <p:cNvSpPr txBox="1"/>
          <p:nvPr/>
        </p:nvSpPr>
        <p:spPr>
          <a:xfrm>
            <a:off x="352175" y="1052975"/>
            <a:ext cx="3697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02124"/>
                </a:solidFill>
                <a:highlight>
                  <a:srgbClr val="FFFFFF"/>
                </a:highlight>
                <a:latin typeface="Roboto"/>
                <a:ea typeface="Roboto"/>
                <a:cs typeface="Roboto"/>
                <a:sym typeface="Roboto"/>
              </a:rPr>
              <a:t>TreeMap</a:t>
            </a:r>
            <a:r>
              <a:rPr lang="en" sz="1200">
                <a:solidFill>
                  <a:srgbClr val="202124"/>
                </a:solidFill>
                <a:highlight>
                  <a:srgbClr val="FFFFFF"/>
                </a:highlight>
                <a:latin typeface="Roboto"/>
                <a:ea typeface="Roboto"/>
                <a:cs typeface="Roboto"/>
                <a:sym typeface="Roboto"/>
              </a:rPr>
              <a:t> is implemented based on red-black tree structure, and it is ordered by the key.</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和hashmap几乎一样的用法，但是提供了key本身有顺序了</a:t>
            </a:r>
            <a:endParaRPr sz="1200">
              <a:solidFill>
                <a:srgbClr val="202124"/>
              </a:solidFill>
              <a:highlight>
                <a:srgbClr val="FFFFFF"/>
              </a:highlight>
              <a:latin typeface="Roboto"/>
              <a:ea typeface="Roboto"/>
              <a:cs typeface="Roboto"/>
              <a:sym typeface="Roboto"/>
            </a:endParaRPr>
          </a:p>
        </p:txBody>
      </p:sp>
      <p:sp>
        <p:nvSpPr>
          <p:cNvPr id="193" name="Google Shape;193;p27"/>
          <p:cNvSpPr txBox="1"/>
          <p:nvPr/>
        </p:nvSpPr>
        <p:spPr>
          <a:xfrm>
            <a:off x="4878150" y="706575"/>
            <a:ext cx="3245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时间复杂度O(logn)</a:t>
            </a:r>
            <a:endParaRPr/>
          </a:p>
          <a:p>
            <a:pPr indent="0" lvl="0" marL="0" rtl="0" algn="l">
              <a:spcBef>
                <a:spcPts val="0"/>
              </a:spcBef>
              <a:spcAft>
                <a:spcPts val="0"/>
              </a:spcAft>
              <a:buNone/>
            </a:pPr>
            <a:r>
              <a:rPr lang="en"/>
              <a:t>put(key, value)</a:t>
            </a:r>
            <a:endParaRPr/>
          </a:p>
          <a:p>
            <a:pPr indent="0" lvl="0" marL="0" rtl="0" algn="l">
              <a:spcBef>
                <a:spcPts val="0"/>
              </a:spcBef>
              <a:spcAft>
                <a:spcPts val="0"/>
              </a:spcAft>
              <a:buNone/>
            </a:pPr>
            <a:r>
              <a:rPr lang="en"/>
              <a:t>lowerKey() &lt;</a:t>
            </a:r>
            <a:endParaRPr/>
          </a:p>
          <a:p>
            <a:pPr indent="0" lvl="0" marL="0" rtl="0" algn="l">
              <a:spcBef>
                <a:spcPts val="0"/>
              </a:spcBef>
              <a:spcAft>
                <a:spcPts val="0"/>
              </a:spcAft>
              <a:buNone/>
            </a:pPr>
            <a:r>
              <a:rPr lang="en"/>
              <a:t>floorKey()  &lt;=</a:t>
            </a:r>
            <a:endParaRPr/>
          </a:p>
          <a:p>
            <a:pPr indent="0" lvl="0" marL="0" rtl="0" algn="l">
              <a:spcBef>
                <a:spcPts val="0"/>
              </a:spcBef>
              <a:spcAft>
                <a:spcPts val="0"/>
              </a:spcAft>
              <a:buNone/>
            </a:pPr>
            <a:r>
              <a:rPr lang="en"/>
              <a:t>higherKey()  &gt;</a:t>
            </a:r>
            <a:endParaRPr/>
          </a:p>
          <a:p>
            <a:pPr indent="0" lvl="0" marL="0" rtl="0" algn="l">
              <a:spcBef>
                <a:spcPts val="0"/>
              </a:spcBef>
              <a:spcAft>
                <a:spcPts val="0"/>
              </a:spcAft>
              <a:buNone/>
            </a:pPr>
            <a:r>
              <a:rPr lang="en"/>
              <a:t>ceilingKey()  &gt;=</a:t>
            </a:r>
            <a:endParaRPr/>
          </a:p>
        </p:txBody>
      </p:sp>
      <p:pic>
        <p:nvPicPr>
          <p:cNvPr id="194" name="Google Shape;194;p27"/>
          <p:cNvPicPr preferRelativeResize="0"/>
          <p:nvPr/>
        </p:nvPicPr>
        <p:blipFill>
          <a:blip r:embed="rId3">
            <a:alphaModFix/>
          </a:blip>
          <a:stretch>
            <a:fillRect/>
          </a:stretch>
        </p:blipFill>
        <p:spPr>
          <a:xfrm>
            <a:off x="352175" y="2393475"/>
            <a:ext cx="5587200" cy="2243675"/>
          </a:xfrm>
          <a:prstGeom prst="rect">
            <a:avLst/>
          </a:prstGeom>
          <a:noFill/>
          <a:ln>
            <a:noFill/>
          </a:ln>
        </p:spPr>
      </p:pic>
      <p:sp>
        <p:nvSpPr>
          <p:cNvPr id="195" name="Google Shape;195;p27"/>
          <p:cNvSpPr txBox="1"/>
          <p:nvPr/>
        </p:nvSpPr>
        <p:spPr>
          <a:xfrm>
            <a:off x="6105675" y="2491350"/>
            <a:ext cx="2726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面试不做要求，因为这只是java 有的class，不适用treemap也可以解题，只是用treemap代码可以更短一点方便</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TreeSet (Java Only)</a:t>
            </a:r>
            <a:endParaRPr/>
          </a:p>
        </p:txBody>
      </p:sp>
      <p:sp>
        <p:nvSpPr>
          <p:cNvPr id="201" name="Google Shape;201;p28"/>
          <p:cNvSpPr txBox="1"/>
          <p:nvPr/>
        </p:nvSpPr>
        <p:spPr>
          <a:xfrm>
            <a:off x="311700" y="1068050"/>
            <a:ext cx="37203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几乎和hashSet一样，唯一区别是element现在有顺序了，Order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200">
                <a:solidFill>
                  <a:srgbClr val="202124"/>
                </a:solidFill>
                <a:highlight>
                  <a:srgbClr val="FFFFFF"/>
                </a:highlight>
                <a:latin typeface="Roboto"/>
                <a:ea typeface="Roboto"/>
                <a:cs typeface="Roboto"/>
                <a:sym typeface="Roboto"/>
              </a:rPr>
              <a:t>TreeSet</a:t>
            </a:r>
            <a:r>
              <a:rPr lang="en" sz="1200">
                <a:solidFill>
                  <a:srgbClr val="202124"/>
                </a:solidFill>
                <a:highlight>
                  <a:srgbClr val="FFFFFF"/>
                </a:highlight>
                <a:latin typeface="Roboto"/>
                <a:ea typeface="Roboto"/>
                <a:cs typeface="Roboto"/>
                <a:sym typeface="Roboto"/>
              </a:rPr>
              <a:t> are stored in a sorted and ascending order. </a:t>
            </a:r>
            <a:r>
              <a:rPr b="1" lang="en" sz="1200">
                <a:solidFill>
                  <a:srgbClr val="202124"/>
                </a:solidFill>
                <a:highlight>
                  <a:srgbClr val="FFFFFF"/>
                </a:highlight>
                <a:latin typeface="Roboto"/>
                <a:ea typeface="Roboto"/>
                <a:cs typeface="Roboto"/>
                <a:sym typeface="Roboto"/>
              </a:rPr>
              <a:t>TreeSet</a:t>
            </a:r>
            <a:r>
              <a:rPr lang="en" sz="1200">
                <a:solidFill>
                  <a:srgbClr val="202124"/>
                </a:solidFill>
                <a:highlight>
                  <a:srgbClr val="FFFFFF"/>
                </a:highlight>
                <a:latin typeface="Roboto"/>
                <a:ea typeface="Roboto"/>
                <a:cs typeface="Roboto"/>
                <a:sym typeface="Roboto"/>
              </a:rPr>
              <a:t> does not preserve the insertion order of elements but elements are sorted by keys.</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for </a:t>
            </a:r>
            <a:r>
              <a:rPr lang="en" sz="1200">
                <a:solidFill>
                  <a:srgbClr val="202124"/>
                </a:solidFill>
                <a:highlight>
                  <a:srgbClr val="FFFFFF"/>
                </a:highlight>
                <a:latin typeface="Roboto"/>
                <a:ea typeface="Roboto"/>
                <a:cs typeface="Roboto"/>
                <a:sym typeface="Roboto"/>
              </a:rPr>
              <a:t>insertion order of elements, use</a:t>
            </a:r>
            <a:r>
              <a:rPr lang="en" sz="1200">
                <a:solidFill>
                  <a:srgbClr val="202124"/>
                </a:solidFill>
                <a:highlight>
                  <a:srgbClr val="FFFFFF"/>
                </a:highlight>
                <a:latin typeface="Roboto"/>
                <a:ea typeface="Roboto"/>
                <a:cs typeface="Roboto"/>
                <a:sym typeface="Roboto"/>
              </a:rPr>
              <a:t> LinkedHashSet, 经典题目LRU cache就是手动实现</a:t>
            </a:r>
            <a:r>
              <a:rPr lang="en" sz="1200">
                <a:solidFill>
                  <a:srgbClr val="202124"/>
                </a:solidFill>
                <a:highlight>
                  <a:srgbClr val="FFFFFF"/>
                </a:highlight>
                <a:latin typeface="Roboto"/>
                <a:ea typeface="Roboto"/>
                <a:cs typeface="Roboto"/>
                <a:sym typeface="Roboto"/>
              </a:rPr>
              <a:t>LinkedHashMap</a:t>
            </a:r>
            <a:endParaRPr sz="1200">
              <a:solidFill>
                <a:srgbClr val="202124"/>
              </a:solidFill>
              <a:highlight>
                <a:srgbClr val="FFFFFF"/>
              </a:highlight>
              <a:latin typeface="Roboto"/>
              <a:ea typeface="Roboto"/>
              <a:cs typeface="Roboto"/>
              <a:sym typeface="Roboto"/>
            </a:endParaRPr>
          </a:p>
        </p:txBody>
      </p:sp>
      <p:pic>
        <p:nvPicPr>
          <p:cNvPr id="202" name="Google Shape;202;p28"/>
          <p:cNvPicPr preferRelativeResize="0"/>
          <p:nvPr/>
        </p:nvPicPr>
        <p:blipFill>
          <a:blip r:embed="rId3">
            <a:alphaModFix/>
          </a:blip>
          <a:stretch>
            <a:fillRect/>
          </a:stretch>
        </p:blipFill>
        <p:spPr>
          <a:xfrm>
            <a:off x="311700" y="2928125"/>
            <a:ext cx="6185551" cy="2108250"/>
          </a:xfrm>
          <a:prstGeom prst="rect">
            <a:avLst/>
          </a:prstGeom>
          <a:noFill/>
          <a:ln>
            <a:noFill/>
          </a:ln>
        </p:spPr>
      </p:pic>
      <p:sp>
        <p:nvSpPr>
          <p:cNvPr id="203" name="Google Shape;203;p28"/>
          <p:cNvSpPr txBox="1"/>
          <p:nvPr/>
        </p:nvSpPr>
        <p:spPr>
          <a:xfrm>
            <a:off x="4780325" y="970150"/>
            <a:ext cx="4006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零基础的同学可以跳过，不是必须的，只java选手选择性使用</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常用method   first(); //返回最小的元素</a:t>
            </a:r>
            <a:endParaRPr/>
          </a:p>
          <a:p>
            <a:pPr indent="0" lvl="0" marL="0" rtl="0" algn="l">
              <a:spcBef>
                <a:spcPts val="0"/>
              </a:spcBef>
              <a:spcAft>
                <a:spcPts val="0"/>
              </a:spcAft>
              <a:buNone/>
            </a:pPr>
            <a:r>
              <a:rPr lang="en"/>
              <a:t>lower(num);</a:t>
            </a:r>
            <a:endParaRPr/>
          </a:p>
          <a:p>
            <a:pPr indent="0" lvl="0" marL="0" rtl="0" algn="l">
              <a:spcBef>
                <a:spcPts val="0"/>
              </a:spcBef>
              <a:spcAft>
                <a:spcPts val="0"/>
              </a:spcAft>
              <a:buNone/>
            </a:pPr>
            <a:r>
              <a:rPr lang="en"/>
              <a:t>floor(num);</a:t>
            </a:r>
            <a:endParaRPr/>
          </a:p>
          <a:p>
            <a:pPr indent="0" lvl="0" marL="0" rtl="0" algn="l">
              <a:spcBef>
                <a:spcPts val="0"/>
              </a:spcBef>
              <a:spcAft>
                <a:spcPts val="0"/>
              </a:spcAft>
              <a:buNone/>
            </a:pPr>
            <a:r>
              <a:rPr lang="en"/>
              <a:t>higher(num);</a:t>
            </a:r>
            <a:endParaRPr/>
          </a:p>
          <a:p>
            <a:pPr indent="0" lvl="0" marL="0" rtl="0" algn="l">
              <a:spcBef>
                <a:spcPts val="0"/>
              </a:spcBef>
              <a:spcAft>
                <a:spcPts val="0"/>
              </a:spcAft>
              <a:buNone/>
            </a:pPr>
            <a:r>
              <a:rPr lang="en"/>
              <a:t>ceiling(num);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490">
                <a:solidFill>
                  <a:srgbClr val="000000"/>
                </a:solidFill>
              </a:rPr>
              <a:t>Disjoint-Set(Union Find)</a:t>
            </a:r>
            <a:endParaRPr sz="2490">
              <a:solidFill>
                <a:srgbClr val="000000"/>
              </a:solidFill>
            </a:endParaRPr>
          </a:p>
          <a:p>
            <a:pPr indent="0" lvl="0" marL="0" rtl="0" algn="l">
              <a:spcBef>
                <a:spcPts val="0"/>
              </a:spcBef>
              <a:spcAft>
                <a:spcPts val="0"/>
              </a:spcAft>
              <a:buClr>
                <a:schemeClr val="dk1"/>
              </a:buClr>
              <a:buSzPct val="40863"/>
              <a:buFont typeface="Arial"/>
              <a:buNone/>
            </a:pPr>
            <a:r>
              <a:t/>
            </a:r>
            <a:endParaRPr sz="2490">
              <a:solidFill>
                <a:srgbClr val="000000"/>
              </a:solidFill>
            </a:endParaRPr>
          </a:p>
        </p:txBody>
      </p:sp>
      <p:sp>
        <p:nvSpPr>
          <p:cNvPr id="209" name="Google Shape;209;p29"/>
          <p:cNvSpPr txBox="1"/>
          <p:nvPr/>
        </p:nvSpPr>
        <p:spPr>
          <a:xfrm>
            <a:off x="311700" y="1152475"/>
            <a:ext cx="4260300" cy="165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595959"/>
                </a:solidFill>
              </a:rPr>
              <a:t>并查集 是一种树形的数据结构，用于处理不交集的合并(union)及查询(find)问题。找</a:t>
            </a:r>
            <a:r>
              <a:rPr lang="en" sz="1100">
                <a:solidFill>
                  <a:srgbClr val="595959"/>
                </a:solidFill>
              </a:rPr>
              <a:t>几个数字是否在同一个group里面</a:t>
            </a:r>
            <a:endParaRPr sz="1100">
              <a:solidFill>
                <a:srgbClr val="595959"/>
              </a:solidFill>
            </a:endParaRPr>
          </a:p>
          <a:p>
            <a:pPr indent="0" lvl="0" marL="0" rtl="0" algn="l">
              <a:lnSpc>
                <a:spcPct val="115000"/>
              </a:lnSpc>
              <a:spcBef>
                <a:spcPts val="1600"/>
              </a:spcBef>
              <a:spcAft>
                <a:spcPts val="0"/>
              </a:spcAft>
              <a:buNone/>
            </a:pPr>
            <a:r>
              <a:rPr lang="en" sz="1100">
                <a:solidFill>
                  <a:srgbClr val="595959"/>
                </a:solidFill>
              </a:rPr>
              <a:t>Find：确定元素属于哪一个子集。它可以被用来确定两个元素是否属于同一子集。</a:t>
            </a:r>
            <a:endParaRPr sz="1100">
              <a:solidFill>
                <a:srgbClr val="595959"/>
              </a:solidFill>
            </a:endParaRPr>
          </a:p>
          <a:p>
            <a:pPr indent="0" lvl="0" marL="0" rtl="0" algn="l">
              <a:lnSpc>
                <a:spcPct val="115000"/>
              </a:lnSpc>
              <a:spcBef>
                <a:spcPts val="1600"/>
              </a:spcBef>
              <a:spcAft>
                <a:spcPts val="1600"/>
              </a:spcAft>
              <a:buNone/>
            </a:pPr>
            <a:r>
              <a:rPr lang="en" sz="1100">
                <a:solidFill>
                  <a:srgbClr val="595959"/>
                </a:solidFill>
              </a:rPr>
              <a:t>Union：将两个子集合并成同一个集</a:t>
            </a:r>
            <a:r>
              <a:rPr lang="en" sz="1100">
                <a:solidFill>
                  <a:srgbClr val="595959"/>
                </a:solidFill>
              </a:rPr>
              <a:t>合。</a:t>
            </a:r>
            <a:endParaRPr sz="1100">
              <a:solidFill>
                <a:srgbClr val="595959"/>
              </a:solidFill>
            </a:endParaRPr>
          </a:p>
        </p:txBody>
      </p:sp>
      <p:pic>
        <p:nvPicPr>
          <p:cNvPr id="210" name="Google Shape;210;p29"/>
          <p:cNvPicPr preferRelativeResize="0"/>
          <p:nvPr/>
        </p:nvPicPr>
        <p:blipFill>
          <a:blip r:embed="rId3">
            <a:alphaModFix/>
          </a:blip>
          <a:stretch>
            <a:fillRect/>
          </a:stretch>
        </p:blipFill>
        <p:spPr>
          <a:xfrm>
            <a:off x="4958725" y="2295613"/>
            <a:ext cx="4048076" cy="2035026"/>
          </a:xfrm>
          <a:prstGeom prst="rect">
            <a:avLst/>
          </a:prstGeom>
          <a:noFill/>
          <a:ln>
            <a:noFill/>
          </a:ln>
        </p:spPr>
      </p:pic>
      <p:pic>
        <p:nvPicPr>
          <p:cNvPr id="211" name="Google Shape;211;p29"/>
          <p:cNvPicPr preferRelativeResize="0"/>
          <p:nvPr/>
        </p:nvPicPr>
        <p:blipFill>
          <a:blip r:embed="rId4">
            <a:alphaModFix/>
          </a:blip>
          <a:stretch>
            <a:fillRect/>
          </a:stretch>
        </p:blipFill>
        <p:spPr>
          <a:xfrm>
            <a:off x="311700" y="2803675"/>
            <a:ext cx="4502124" cy="1330025"/>
          </a:xfrm>
          <a:prstGeom prst="rect">
            <a:avLst/>
          </a:prstGeom>
          <a:noFill/>
          <a:ln>
            <a:noFill/>
          </a:ln>
        </p:spPr>
      </p:pic>
      <p:pic>
        <p:nvPicPr>
          <p:cNvPr id="212" name="Google Shape;212;p29"/>
          <p:cNvPicPr preferRelativeResize="0"/>
          <p:nvPr/>
        </p:nvPicPr>
        <p:blipFill rotWithShape="1">
          <a:blip r:embed="rId5">
            <a:alphaModFix/>
          </a:blip>
          <a:srcRect b="0" l="870" r="-870" t="0"/>
          <a:stretch/>
        </p:blipFill>
        <p:spPr>
          <a:xfrm>
            <a:off x="4958724" y="384864"/>
            <a:ext cx="3443585" cy="1843111"/>
          </a:xfrm>
          <a:prstGeom prst="rect">
            <a:avLst/>
          </a:prstGeom>
          <a:noFill/>
          <a:ln>
            <a:noFill/>
          </a:ln>
        </p:spPr>
      </p:pic>
      <p:sp>
        <p:nvSpPr>
          <p:cNvPr id="213" name="Google Shape;213;p29"/>
          <p:cNvSpPr txBox="1"/>
          <p:nvPr/>
        </p:nvSpPr>
        <p:spPr>
          <a:xfrm>
            <a:off x="6457650" y="4480450"/>
            <a:ext cx="248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题目及其优化请见</a:t>
            </a:r>
            <a:endParaRPr/>
          </a:p>
          <a:p>
            <a:pPr indent="0" lvl="0" marL="0" rtl="0" algn="l">
              <a:spcBef>
                <a:spcPts val="0"/>
              </a:spcBef>
              <a:spcAft>
                <a:spcPts val="0"/>
              </a:spcAft>
              <a:buNone/>
            </a:pPr>
            <a:r>
              <a:rPr lang="en"/>
              <a:t>基础数据结构(二) -- 并查集</a:t>
            </a:r>
            <a:endParaRPr/>
          </a:p>
        </p:txBody>
      </p:sp>
      <p:sp>
        <p:nvSpPr>
          <p:cNvPr id="214" name="Google Shape;214;p29"/>
          <p:cNvSpPr txBox="1"/>
          <p:nvPr/>
        </p:nvSpPr>
        <p:spPr>
          <a:xfrm>
            <a:off x="311700" y="4330650"/>
            <a:ext cx="4048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union(x, y) find(x)</a:t>
            </a:r>
            <a:r>
              <a:rPr lang="en"/>
              <a:t>时间复杂度极快,接近常数级别</a:t>
            </a:r>
            <a:endParaRPr/>
          </a:p>
          <a:p>
            <a:pPr indent="0" lvl="0" marL="0" rtl="0" algn="l">
              <a:lnSpc>
                <a:spcPct val="115000"/>
              </a:lnSpc>
              <a:spcBef>
                <a:spcPts val="0"/>
              </a:spcBef>
              <a:spcAft>
                <a:spcPts val="1600"/>
              </a:spcAft>
              <a:buNone/>
            </a:pPr>
            <a:r>
              <a:rPr lang="en" sz="1800">
                <a:solidFill>
                  <a:schemeClr val="dk2"/>
                </a:solidFill>
              </a:rPr>
              <a:t>log* is the </a:t>
            </a:r>
            <a:r>
              <a:rPr lang="en" sz="1800" u="sng">
                <a:solidFill>
                  <a:schemeClr val="accent5"/>
                </a:solidFill>
                <a:hlinkClick r:id="rId6">
                  <a:extLst>
                    <a:ext uri="{A12FA001-AC4F-418D-AE19-62706E023703}">
                      <ahyp:hlinkClr val="tx"/>
                    </a:ext>
                  </a:extLst>
                </a:hlinkClick>
              </a:rPr>
              <a:t>iterated logarithm</a:t>
            </a:r>
            <a:r>
              <a:rPr lang="en" sz="1800">
                <a:solidFill>
                  <a:schemeClr val="dk2"/>
                </a:solidFill>
              </a:rPr>
              <a:t>.</a:t>
            </a:r>
            <a:endParaRPr/>
          </a:p>
        </p:txBody>
      </p:sp>
      <p:sp>
        <p:nvSpPr>
          <p:cNvPr id="215" name="Google Shape;215;p29"/>
          <p:cNvSpPr txBox="1"/>
          <p:nvPr/>
        </p:nvSpPr>
        <p:spPr>
          <a:xfrm>
            <a:off x="4314550" y="4398300"/>
            <a:ext cx="1992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优化：</a:t>
            </a:r>
            <a:endParaRPr/>
          </a:p>
          <a:p>
            <a:pPr indent="0" lvl="0" marL="0" rtl="0" algn="l">
              <a:spcBef>
                <a:spcPts val="0"/>
              </a:spcBef>
              <a:spcAft>
                <a:spcPts val="0"/>
              </a:spcAft>
              <a:buNone/>
            </a:pPr>
            <a:r>
              <a:rPr lang="en"/>
              <a:t>path compression</a:t>
            </a:r>
            <a:endParaRPr/>
          </a:p>
          <a:p>
            <a:pPr indent="0" lvl="0" marL="0" rtl="0" algn="l">
              <a:spcBef>
                <a:spcPts val="0"/>
              </a:spcBef>
              <a:spcAft>
                <a:spcPts val="0"/>
              </a:spcAft>
              <a:buNone/>
            </a:pPr>
            <a:r>
              <a:rPr lang="en"/>
              <a:t>union by rank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 图</a:t>
            </a:r>
            <a:endParaRPr/>
          </a:p>
        </p:txBody>
      </p:sp>
      <p:sp>
        <p:nvSpPr>
          <p:cNvPr id="221" name="Google Shape;221;p30"/>
          <p:cNvSpPr txBox="1"/>
          <p:nvPr/>
        </p:nvSpPr>
        <p:spPr>
          <a:xfrm>
            <a:off x="344650" y="955075"/>
            <a:ext cx="3675000" cy="13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rgbClr val="444444"/>
                </a:solidFill>
                <a:latin typeface="Microsoft Yahei"/>
                <a:ea typeface="Microsoft Yahei"/>
                <a:cs typeface="Microsoft Yahei"/>
                <a:sym typeface="Microsoft Yahei"/>
              </a:rPr>
              <a:t>我们知道，数据之间的关系有 3 种，分别是 "一对一"、"一对多" 和 "多对多"，前两种关系的数据可分别用线性表和树结构存储，本节学习存储具有"多对多"逻辑关系数据的结构——图存储结构。</a:t>
            </a:r>
            <a:endParaRPr sz="1800"/>
          </a:p>
        </p:txBody>
      </p:sp>
      <p:pic>
        <p:nvPicPr>
          <p:cNvPr id="222" name="Google Shape;222;p30"/>
          <p:cNvPicPr preferRelativeResize="0"/>
          <p:nvPr/>
        </p:nvPicPr>
        <p:blipFill>
          <a:blip r:embed="rId3">
            <a:alphaModFix/>
          </a:blip>
          <a:stretch>
            <a:fillRect/>
          </a:stretch>
        </p:blipFill>
        <p:spPr>
          <a:xfrm>
            <a:off x="3942575" y="603772"/>
            <a:ext cx="3216650" cy="2123425"/>
          </a:xfrm>
          <a:prstGeom prst="rect">
            <a:avLst/>
          </a:prstGeom>
          <a:noFill/>
          <a:ln>
            <a:noFill/>
          </a:ln>
        </p:spPr>
      </p:pic>
      <p:pic>
        <p:nvPicPr>
          <p:cNvPr id="223" name="Google Shape;223;p30"/>
          <p:cNvPicPr preferRelativeResize="0"/>
          <p:nvPr/>
        </p:nvPicPr>
        <p:blipFill>
          <a:blip r:embed="rId4">
            <a:alphaModFix/>
          </a:blip>
          <a:stretch>
            <a:fillRect/>
          </a:stretch>
        </p:blipFill>
        <p:spPr>
          <a:xfrm>
            <a:off x="421725" y="2202850"/>
            <a:ext cx="3520850" cy="1440350"/>
          </a:xfrm>
          <a:prstGeom prst="rect">
            <a:avLst/>
          </a:prstGeom>
          <a:noFill/>
          <a:ln>
            <a:noFill/>
          </a:ln>
        </p:spPr>
      </p:pic>
      <p:pic>
        <p:nvPicPr>
          <p:cNvPr id="224" name="Google Shape;224;p30"/>
          <p:cNvPicPr preferRelativeResize="0"/>
          <p:nvPr/>
        </p:nvPicPr>
        <p:blipFill>
          <a:blip r:embed="rId5">
            <a:alphaModFix/>
          </a:blip>
          <a:stretch>
            <a:fillRect/>
          </a:stretch>
        </p:blipFill>
        <p:spPr>
          <a:xfrm>
            <a:off x="421725" y="3730485"/>
            <a:ext cx="3216649" cy="1413015"/>
          </a:xfrm>
          <a:prstGeom prst="rect">
            <a:avLst/>
          </a:prstGeom>
          <a:noFill/>
          <a:ln>
            <a:noFill/>
          </a:ln>
        </p:spPr>
      </p:pic>
      <p:sp>
        <p:nvSpPr>
          <p:cNvPr id="225" name="Google Shape;225;p30"/>
          <p:cNvSpPr txBox="1"/>
          <p:nvPr/>
        </p:nvSpPr>
        <p:spPr>
          <a:xfrm>
            <a:off x="4156975" y="2869200"/>
            <a:ext cx="3000000" cy="9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700"/>
              </a:spcBef>
              <a:spcAft>
                <a:spcPts val="0"/>
              </a:spcAft>
              <a:buNone/>
            </a:pPr>
            <a:r>
              <a:rPr lang="en" sz="1150">
                <a:solidFill>
                  <a:srgbClr val="333333"/>
                </a:solidFill>
                <a:highlight>
                  <a:srgbClr val="FFFFFF"/>
                </a:highlight>
                <a:latin typeface="Roboto"/>
                <a:ea typeface="Roboto"/>
                <a:cs typeface="Roboto"/>
                <a:sym typeface="Roboto"/>
              </a:rPr>
              <a:t>图的表示有两种主要方式：</a:t>
            </a:r>
            <a:endParaRPr sz="1150">
              <a:solidFill>
                <a:srgbClr val="333333"/>
              </a:solidFill>
              <a:highlight>
                <a:srgbClr val="FFFFFF"/>
              </a:highlight>
              <a:latin typeface="Roboto"/>
              <a:ea typeface="Roboto"/>
              <a:cs typeface="Roboto"/>
              <a:sym typeface="Roboto"/>
            </a:endParaRPr>
          </a:p>
          <a:p>
            <a:pPr indent="-301625" lvl="0" marL="457200" rtl="0" algn="l">
              <a:lnSpc>
                <a:spcPct val="115000"/>
              </a:lnSpc>
              <a:spcBef>
                <a:spcPts val="1700"/>
              </a:spcBef>
              <a:spcAft>
                <a:spcPts val="0"/>
              </a:spcAft>
              <a:buClr>
                <a:srgbClr val="333333"/>
              </a:buClr>
              <a:buSzPts val="1150"/>
              <a:buFont typeface="Roboto"/>
              <a:buAutoNum type="arabicPeriod"/>
            </a:pPr>
            <a:r>
              <a:rPr lang="en" sz="1150">
                <a:solidFill>
                  <a:srgbClr val="333333"/>
                </a:solidFill>
                <a:highlight>
                  <a:srgbClr val="FFFFFF"/>
                </a:highlight>
                <a:latin typeface="Roboto"/>
                <a:ea typeface="Roboto"/>
                <a:cs typeface="Roboto"/>
                <a:sym typeface="Roboto"/>
              </a:rPr>
              <a:t>邻接表</a:t>
            </a:r>
            <a:endParaRPr sz="1150">
              <a:solidFill>
                <a:srgbClr val="333333"/>
              </a:solidFill>
              <a:highlight>
                <a:srgbClr val="FFFFFF"/>
              </a:highlight>
              <a:latin typeface="Roboto"/>
              <a:ea typeface="Roboto"/>
              <a:cs typeface="Roboto"/>
              <a:sym typeface="Roboto"/>
            </a:endParaRPr>
          </a:p>
          <a:p>
            <a:pPr indent="-301625" lvl="0" marL="457200" rtl="0" algn="l">
              <a:lnSpc>
                <a:spcPct val="115000"/>
              </a:lnSpc>
              <a:spcBef>
                <a:spcPts val="0"/>
              </a:spcBef>
              <a:spcAft>
                <a:spcPts val="0"/>
              </a:spcAft>
              <a:buClr>
                <a:srgbClr val="333333"/>
              </a:buClr>
              <a:buSzPts val="1150"/>
              <a:buFont typeface="Roboto"/>
              <a:buAutoNum type="arabicPeriod"/>
            </a:pPr>
            <a:r>
              <a:rPr lang="en" sz="1150">
                <a:solidFill>
                  <a:srgbClr val="333333"/>
                </a:solidFill>
                <a:highlight>
                  <a:srgbClr val="FFFFFF"/>
                </a:highlight>
                <a:latin typeface="Roboto"/>
                <a:ea typeface="Roboto"/>
                <a:cs typeface="Roboto"/>
                <a:sym typeface="Roboto"/>
              </a:rPr>
              <a:t>邻接矩阵</a:t>
            </a:r>
            <a:endParaRPr sz="1150">
              <a:solidFill>
                <a:srgbClr val="333333"/>
              </a:solidFill>
              <a:highlight>
                <a:srgbClr val="FFFFFF"/>
              </a:highlight>
              <a:latin typeface="Roboto"/>
              <a:ea typeface="Roboto"/>
              <a:cs typeface="Roboto"/>
              <a:sym typeface="Roboto"/>
            </a:endParaRPr>
          </a:p>
        </p:txBody>
      </p:sp>
      <p:pic>
        <p:nvPicPr>
          <p:cNvPr id="226" name="Google Shape;226;p30"/>
          <p:cNvPicPr preferRelativeResize="0"/>
          <p:nvPr/>
        </p:nvPicPr>
        <p:blipFill>
          <a:blip r:embed="rId6">
            <a:alphaModFix/>
          </a:blip>
          <a:stretch>
            <a:fillRect/>
          </a:stretch>
        </p:blipFill>
        <p:spPr>
          <a:xfrm>
            <a:off x="7838275" y="2802575"/>
            <a:ext cx="1245205" cy="1352550"/>
          </a:xfrm>
          <a:prstGeom prst="rect">
            <a:avLst/>
          </a:prstGeom>
          <a:noFill/>
          <a:ln>
            <a:noFill/>
          </a:ln>
        </p:spPr>
      </p:pic>
      <p:sp>
        <p:nvSpPr>
          <p:cNvPr id="227" name="Google Shape;227;p30"/>
          <p:cNvSpPr txBox="1"/>
          <p:nvPr/>
        </p:nvSpPr>
        <p:spPr>
          <a:xfrm>
            <a:off x="4524225" y="4276150"/>
            <a:ext cx="448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图</a:t>
            </a:r>
            <a:r>
              <a:rPr lang="en"/>
              <a:t>类型查考不多，一般基本BFS, DFS，拓扑排序即可</a:t>
            </a:r>
            <a:endParaRPr/>
          </a:p>
          <a:p>
            <a:pPr indent="0" lvl="0" marL="0" rtl="0" algn="l">
              <a:spcBef>
                <a:spcPts val="0"/>
              </a:spcBef>
              <a:spcAft>
                <a:spcPts val="0"/>
              </a:spcAft>
              <a:buNone/>
            </a:pPr>
            <a:r>
              <a:rPr lang="en"/>
              <a:t>深入学习可考虑最短路</a:t>
            </a:r>
            <a:r>
              <a:rPr lang="en"/>
              <a:t>径</a:t>
            </a:r>
            <a:r>
              <a:rPr lang="en"/>
              <a:t>，最小生成树等，见图的基础算法系列</a:t>
            </a:r>
            <a:endParaRPr/>
          </a:p>
        </p:txBody>
      </p:sp>
      <p:pic>
        <p:nvPicPr>
          <p:cNvPr id="228" name="Google Shape;228;p30"/>
          <p:cNvPicPr preferRelativeResize="0"/>
          <p:nvPr/>
        </p:nvPicPr>
        <p:blipFill>
          <a:blip r:embed="rId7">
            <a:alphaModFix/>
          </a:blip>
          <a:stretch>
            <a:fillRect/>
          </a:stretch>
        </p:blipFill>
        <p:spPr>
          <a:xfrm>
            <a:off x="6001281" y="2931450"/>
            <a:ext cx="1678294" cy="1201187"/>
          </a:xfrm>
          <a:prstGeom prst="rect">
            <a:avLst/>
          </a:prstGeom>
          <a:noFill/>
          <a:ln>
            <a:noFill/>
          </a:ln>
        </p:spPr>
      </p:pic>
      <p:sp>
        <p:nvSpPr>
          <p:cNvPr id="229" name="Google Shape;229;p30"/>
          <p:cNvSpPr txBox="1"/>
          <p:nvPr/>
        </p:nvSpPr>
        <p:spPr>
          <a:xfrm>
            <a:off x="6953950" y="1105800"/>
            <a:ext cx="20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edge</a:t>
            </a:r>
            <a:r>
              <a:rPr lang="en"/>
              <a:t>本身可以有权重</a:t>
            </a:r>
            <a:endParaRPr/>
          </a:p>
        </p:txBody>
      </p:sp>
      <p:pic>
        <p:nvPicPr>
          <p:cNvPr id="230" name="Google Shape;230;p30"/>
          <p:cNvPicPr preferRelativeResize="0"/>
          <p:nvPr/>
        </p:nvPicPr>
        <p:blipFill>
          <a:blip r:embed="rId8">
            <a:alphaModFix/>
          </a:blip>
          <a:stretch>
            <a:fillRect/>
          </a:stretch>
        </p:blipFill>
        <p:spPr>
          <a:xfrm>
            <a:off x="7337837" y="1506000"/>
            <a:ext cx="1328641" cy="1201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274100" y="241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Graph的</a:t>
            </a:r>
            <a:r>
              <a:rPr lang="en"/>
              <a:t>表示</a:t>
            </a:r>
            <a:endParaRPr/>
          </a:p>
        </p:txBody>
      </p:sp>
      <p:pic>
        <p:nvPicPr>
          <p:cNvPr id="236" name="Google Shape;236;p31"/>
          <p:cNvPicPr preferRelativeResize="0"/>
          <p:nvPr/>
        </p:nvPicPr>
        <p:blipFill>
          <a:blip r:embed="rId3">
            <a:alphaModFix/>
          </a:blip>
          <a:stretch>
            <a:fillRect/>
          </a:stretch>
        </p:blipFill>
        <p:spPr>
          <a:xfrm>
            <a:off x="0" y="2976126"/>
            <a:ext cx="5202981" cy="2167375"/>
          </a:xfrm>
          <a:prstGeom prst="rect">
            <a:avLst/>
          </a:prstGeom>
          <a:noFill/>
          <a:ln>
            <a:noFill/>
          </a:ln>
        </p:spPr>
      </p:pic>
      <p:sp>
        <p:nvSpPr>
          <p:cNvPr id="237" name="Google Shape;237;p31"/>
          <p:cNvSpPr txBox="1"/>
          <p:nvPr/>
        </p:nvSpPr>
        <p:spPr>
          <a:xfrm>
            <a:off x="713400" y="906425"/>
            <a:ext cx="8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邻接表</a:t>
            </a:r>
            <a:endParaRPr/>
          </a:p>
        </p:txBody>
      </p:sp>
      <p:pic>
        <p:nvPicPr>
          <p:cNvPr id="238" name="Google Shape;238;p31"/>
          <p:cNvPicPr preferRelativeResize="0"/>
          <p:nvPr/>
        </p:nvPicPr>
        <p:blipFill>
          <a:blip r:embed="rId4">
            <a:alphaModFix/>
          </a:blip>
          <a:stretch>
            <a:fillRect/>
          </a:stretch>
        </p:blipFill>
        <p:spPr>
          <a:xfrm>
            <a:off x="5374800" y="2827000"/>
            <a:ext cx="3765776" cy="2316501"/>
          </a:xfrm>
          <a:prstGeom prst="rect">
            <a:avLst/>
          </a:prstGeom>
          <a:noFill/>
          <a:ln>
            <a:noFill/>
          </a:ln>
        </p:spPr>
      </p:pic>
      <p:sp>
        <p:nvSpPr>
          <p:cNvPr id="239" name="Google Shape;239;p31"/>
          <p:cNvSpPr txBox="1"/>
          <p:nvPr/>
        </p:nvSpPr>
        <p:spPr>
          <a:xfrm>
            <a:off x="5316200" y="778525"/>
            <a:ext cx="8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邻接</a:t>
            </a:r>
            <a:r>
              <a:rPr lang="en"/>
              <a:t>矩阵</a:t>
            </a:r>
            <a:endParaRPr/>
          </a:p>
        </p:txBody>
      </p:sp>
      <p:pic>
        <p:nvPicPr>
          <p:cNvPr id="240" name="Google Shape;240;p31"/>
          <p:cNvPicPr preferRelativeResize="0"/>
          <p:nvPr/>
        </p:nvPicPr>
        <p:blipFill>
          <a:blip r:embed="rId5">
            <a:alphaModFix/>
          </a:blip>
          <a:stretch>
            <a:fillRect/>
          </a:stretch>
        </p:blipFill>
        <p:spPr>
          <a:xfrm>
            <a:off x="4677045" y="1321963"/>
            <a:ext cx="4466954" cy="1361800"/>
          </a:xfrm>
          <a:prstGeom prst="rect">
            <a:avLst/>
          </a:prstGeom>
          <a:noFill/>
          <a:ln>
            <a:noFill/>
          </a:ln>
        </p:spPr>
      </p:pic>
      <p:pic>
        <p:nvPicPr>
          <p:cNvPr id="241" name="Google Shape;241;p31"/>
          <p:cNvPicPr preferRelativeResize="0"/>
          <p:nvPr/>
        </p:nvPicPr>
        <p:blipFill>
          <a:blip r:embed="rId6">
            <a:alphaModFix/>
          </a:blip>
          <a:stretch>
            <a:fillRect/>
          </a:stretch>
        </p:blipFill>
        <p:spPr>
          <a:xfrm>
            <a:off x="1" y="1306625"/>
            <a:ext cx="4882049" cy="1572100"/>
          </a:xfrm>
          <a:prstGeom prst="rect">
            <a:avLst/>
          </a:prstGeom>
          <a:noFill/>
          <a:ln>
            <a:noFill/>
          </a:ln>
        </p:spPr>
      </p:pic>
      <p:pic>
        <p:nvPicPr>
          <p:cNvPr id="242" name="Google Shape;242;p31"/>
          <p:cNvPicPr preferRelativeResize="0"/>
          <p:nvPr/>
        </p:nvPicPr>
        <p:blipFill>
          <a:blip r:embed="rId7">
            <a:alphaModFix/>
          </a:blip>
          <a:stretch>
            <a:fillRect/>
          </a:stretch>
        </p:blipFill>
        <p:spPr>
          <a:xfrm>
            <a:off x="3881550" y="3300525"/>
            <a:ext cx="1321425" cy="52857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很多教材有自己的分类，参考常见的8大类</a:t>
            </a:r>
            <a:endParaRPr/>
          </a:p>
        </p:txBody>
      </p:sp>
      <p:pic>
        <p:nvPicPr>
          <p:cNvPr id="62" name="Google Shape;62;p14"/>
          <p:cNvPicPr preferRelativeResize="0"/>
          <p:nvPr/>
        </p:nvPicPr>
        <p:blipFill>
          <a:blip r:embed="rId3">
            <a:alphaModFix/>
          </a:blip>
          <a:stretch>
            <a:fillRect/>
          </a:stretch>
        </p:blipFill>
        <p:spPr>
          <a:xfrm>
            <a:off x="822650" y="1094800"/>
            <a:ext cx="7024717" cy="38209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281575" y="324525"/>
            <a:ext cx="336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Segment Tree </a:t>
            </a:r>
            <a:r>
              <a:rPr lang="en"/>
              <a:t>线段树</a:t>
            </a:r>
            <a:endParaRPr/>
          </a:p>
        </p:txBody>
      </p:sp>
      <p:sp>
        <p:nvSpPr>
          <p:cNvPr id="248" name="Google Shape;248;p32"/>
          <p:cNvSpPr txBox="1"/>
          <p:nvPr/>
        </p:nvSpPr>
        <p:spPr>
          <a:xfrm>
            <a:off x="96125" y="962600"/>
            <a:ext cx="4681500" cy="3109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chemeClr val="dk2"/>
                </a:solidFill>
              </a:rPr>
              <a:t>用来解决什么问题？</a:t>
            </a:r>
            <a:endParaRPr sz="1100">
              <a:solidFill>
                <a:schemeClr val="dk2"/>
              </a:solidFill>
            </a:endParaRPr>
          </a:p>
          <a:p>
            <a:pPr indent="0" lvl="0" marL="0" rtl="0" algn="l">
              <a:lnSpc>
                <a:spcPct val="100000"/>
              </a:lnSpc>
              <a:spcBef>
                <a:spcPts val="1600"/>
              </a:spcBef>
              <a:spcAft>
                <a:spcPts val="0"/>
              </a:spcAft>
              <a:buNone/>
            </a:pPr>
            <a:r>
              <a:rPr lang="en" sz="1100">
                <a:solidFill>
                  <a:schemeClr val="dk2"/>
                </a:solidFill>
              </a:rPr>
              <a:t>给定一个长度为 n 的序列，需要频繁地求其中某个区间的最值，以及更新某个区间的所有值。</a:t>
            </a:r>
            <a:endParaRPr sz="1100">
              <a:solidFill>
                <a:schemeClr val="dk2"/>
              </a:solidFill>
            </a:endParaRPr>
          </a:p>
          <a:p>
            <a:pPr indent="0" lvl="0" marL="0" rtl="0" algn="l">
              <a:lnSpc>
                <a:spcPct val="100000"/>
              </a:lnSpc>
              <a:spcBef>
                <a:spcPts val="1600"/>
              </a:spcBef>
              <a:spcAft>
                <a:spcPts val="0"/>
              </a:spcAft>
              <a:buNone/>
            </a:pPr>
            <a:r>
              <a:rPr lang="en" sz="1100">
                <a:solidFill>
                  <a:schemeClr val="dk2"/>
                </a:solidFill>
              </a:rPr>
              <a:t>可以logn求区间最大，最小，rangeSum等</a:t>
            </a:r>
            <a:endParaRPr sz="1100">
              <a:solidFill>
                <a:schemeClr val="dk2"/>
              </a:solidFill>
            </a:endParaRPr>
          </a:p>
          <a:p>
            <a:pPr indent="0" lvl="0" marL="0" rtl="0" algn="l">
              <a:lnSpc>
                <a:spcPct val="100000"/>
              </a:lnSpc>
              <a:spcBef>
                <a:spcPts val="1600"/>
              </a:spcBef>
              <a:spcAft>
                <a:spcPts val="0"/>
              </a:spcAft>
              <a:buNone/>
            </a:pPr>
            <a:r>
              <a:rPr lang="en" sz="1100">
                <a:solidFill>
                  <a:schemeClr val="dk2"/>
                </a:solidFill>
              </a:rPr>
              <a:t>常用method</a:t>
            </a:r>
            <a:r>
              <a:rPr lang="en" sz="1100">
                <a:solidFill>
                  <a:schemeClr val="dk2"/>
                </a:solidFill>
              </a:rPr>
              <a:t>：</a:t>
            </a:r>
            <a:endParaRPr sz="1100">
              <a:solidFill>
                <a:schemeClr val="dk2"/>
              </a:solidFill>
            </a:endParaRPr>
          </a:p>
          <a:p>
            <a:pPr indent="0" lvl="0" marL="0" rtl="0" algn="l">
              <a:lnSpc>
                <a:spcPct val="100000"/>
              </a:lnSpc>
              <a:spcBef>
                <a:spcPts val="1600"/>
              </a:spcBef>
              <a:spcAft>
                <a:spcPts val="0"/>
              </a:spcAft>
              <a:buNone/>
            </a:pPr>
            <a:r>
              <a:rPr lang="en" sz="1100">
                <a:solidFill>
                  <a:schemeClr val="dk2"/>
                </a:solidFill>
              </a:rPr>
              <a:t>1.单点修改 （logn) </a:t>
            </a:r>
            <a:r>
              <a:rPr lang="en" sz="1100">
                <a:solidFill>
                  <a:srgbClr val="FF0000"/>
                </a:solidFill>
              </a:rPr>
              <a:t>update(index, value)</a:t>
            </a:r>
            <a:endParaRPr sz="1100">
              <a:solidFill>
                <a:srgbClr val="FF0000"/>
              </a:solidFill>
            </a:endParaRPr>
          </a:p>
          <a:p>
            <a:pPr indent="0" lvl="0" marL="0" rtl="0" algn="l">
              <a:lnSpc>
                <a:spcPct val="100000"/>
              </a:lnSpc>
              <a:spcBef>
                <a:spcPts val="1600"/>
              </a:spcBef>
              <a:spcAft>
                <a:spcPts val="0"/>
              </a:spcAft>
              <a:buNone/>
            </a:pPr>
            <a:r>
              <a:rPr lang="en" sz="1100">
                <a:solidFill>
                  <a:schemeClr val="dk2"/>
                </a:solidFill>
              </a:rPr>
              <a:t>2.区间修改（这里需要用到lazy propogation来优化到logn, 完全不在面试范围）</a:t>
            </a:r>
            <a:endParaRPr sz="1100">
              <a:solidFill>
                <a:schemeClr val="dk2"/>
              </a:solidFill>
            </a:endParaRPr>
          </a:p>
          <a:p>
            <a:pPr indent="0" lvl="0" marL="0" rtl="0" algn="l">
              <a:lnSpc>
                <a:spcPct val="100000"/>
              </a:lnSpc>
              <a:spcBef>
                <a:spcPts val="1600"/>
              </a:spcBef>
              <a:spcAft>
                <a:spcPts val="1600"/>
              </a:spcAft>
              <a:buClr>
                <a:schemeClr val="dk1"/>
              </a:buClr>
              <a:buSzPts val="1100"/>
              <a:buFont typeface="Arial"/>
              <a:buNone/>
            </a:pPr>
            <a:r>
              <a:rPr lang="en" sz="1100">
                <a:solidFill>
                  <a:schemeClr val="dk2"/>
                </a:solidFill>
              </a:rPr>
              <a:t>3.区间查询（logn 区间求和，求区间最大值，求区间最小值，区间最小公倍数，区间最大公因数） </a:t>
            </a:r>
            <a:r>
              <a:rPr lang="en" sz="1100">
                <a:solidFill>
                  <a:srgbClr val="FF0000"/>
                </a:solidFill>
              </a:rPr>
              <a:t>rangeSum(i, j)  一般为[i, j]</a:t>
            </a:r>
            <a:endParaRPr sz="1100">
              <a:solidFill>
                <a:srgbClr val="FF0000"/>
              </a:solidFill>
            </a:endParaRPr>
          </a:p>
        </p:txBody>
      </p:sp>
      <p:pic>
        <p:nvPicPr>
          <p:cNvPr id="249" name="Google Shape;249;p32"/>
          <p:cNvPicPr preferRelativeResize="0"/>
          <p:nvPr/>
        </p:nvPicPr>
        <p:blipFill>
          <a:blip r:embed="rId3">
            <a:alphaModFix/>
          </a:blip>
          <a:stretch>
            <a:fillRect/>
          </a:stretch>
        </p:blipFill>
        <p:spPr>
          <a:xfrm>
            <a:off x="5036300" y="269775"/>
            <a:ext cx="3866699" cy="3572458"/>
          </a:xfrm>
          <a:prstGeom prst="rect">
            <a:avLst/>
          </a:prstGeom>
          <a:noFill/>
          <a:ln>
            <a:noFill/>
          </a:ln>
        </p:spPr>
      </p:pic>
      <p:sp>
        <p:nvSpPr>
          <p:cNvPr id="250" name="Google Shape;250;p32"/>
          <p:cNvSpPr txBox="1"/>
          <p:nvPr/>
        </p:nvSpPr>
        <p:spPr>
          <a:xfrm>
            <a:off x="359725" y="4071800"/>
            <a:ext cx="2025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实现方式有</a:t>
            </a:r>
            <a:endParaRPr/>
          </a:p>
          <a:p>
            <a:pPr indent="0" lvl="0" marL="0" rtl="0" algn="l">
              <a:spcBef>
                <a:spcPts val="0"/>
              </a:spcBef>
              <a:spcAft>
                <a:spcPts val="0"/>
              </a:spcAft>
              <a:buNone/>
            </a:pPr>
            <a:r>
              <a:rPr lang="en"/>
              <a:t>tree指针实现的线段树</a:t>
            </a:r>
            <a:endParaRPr/>
          </a:p>
          <a:p>
            <a:pPr indent="0" lvl="0" marL="0" rtl="0" algn="l">
              <a:spcBef>
                <a:spcPts val="0"/>
              </a:spcBef>
              <a:spcAft>
                <a:spcPts val="0"/>
              </a:spcAft>
              <a:buNone/>
            </a:pPr>
            <a:r>
              <a:rPr lang="en"/>
              <a:t>zkw线段树</a:t>
            </a:r>
            <a:endParaRPr/>
          </a:p>
        </p:txBody>
      </p:sp>
      <p:sp>
        <p:nvSpPr>
          <p:cNvPr id="251" name="Google Shape;251;p32"/>
          <p:cNvSpPr txBox="1"/>
          <p:nvPr/>
        </p:nvSpPr>
        <p:spPr>
          <a:xfrm>
            <a:off x="5104100" y="4312200"/>
            <a:ext cx="403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面试极少考，入门不做要求。一般求rangeSum可以考虑用Binary Index Tree或者preFix sum解决。详细请看《数据结构扩展(二) -- 线段树》</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Binary Index T</a:t>
            </a:r>
            <a:r>
              <a:rPr lang="en"/>
              <a:t>ree(</a:t>
            </a:r>
            <a:r>
              <a:rPr lang="en"/>
              <a:t>Fenwick tree</a:t>
            </a:r>
            <a:r>
              <a:rPr lang="en"/>
              <a:t>) 树状数组</a:t>
            </a:r>
            <a:endParaRPr/>
          </a:p>
        </p:txBody>
      </p:sp>
      <p:sp>
        <p:nvSpPr>
          <p:cNvPr id="257" name="Google Shape;257;p33"/>
          <p:cNvSpPr txBox="1"/>
          <p:nvPr/>
        </p:nvSpPr>
        <p:spPr>
          <a:xfrm>
            <a:off x="173875" y="1084800"/>
            <a:ext cx="4526700" cy="11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700">
                <a:solidFill>
                  <a:srgbClr val="595959"/>
                </a:solidFill>
              </a:rPr>
              <a:t>A Fenwick tree or binary indexed tree is a data structure that can efficiently update elements and calculate prefix sums in a table of numbers.</a:t>
            </a:r>
            <a:endParaRPr sz="1700">
              <a:solidFill>
                <a:srgbClr val="595959"/>
              </a:solidFill>
            </a:endParaRPr>
          </a:p>
        </p:txBody>
      </p:sp>
      <p:pic>
        <p:nvPicPr>
          <p:cNvPr id="258" name="Google Shape;258;p33"/>
          <p:cNvPicPr preferRelativeResize="0"/>
          <p:nvPr/>
        </p:nvPicPr>
        <p:blipFill>
          <a:blip r:embed="rId3">
            <a:alphaModFix/>
          </a:blip>
          <a:stretch>
            <a:fillRect/>
          </a:stretch>
        </p:blipFill>
        <p:spPr>
          <a:xfrm>
            <a:off x="173875" y="2512925"/>
            <a:ext cx="5853741" cy="2450075"/>
          </a:xfrm>
          <a:prstGeom prst="rect">
            <a:avLst/>
          </a:prstGeom>
          <a:noFill/>
          <a:ln>
            <a:noFill/>
          </a:ln>
        </p:spPr>
      </p:pic>
      <p:pic>
        <p:nvPicPr>
          <p:cNvPr id="259" name="Google Shape;259;p33"/>
          <p:cNvPicPr preferRelativeResize="0"/>
          <p:nvPr/>
        </p:nvPicPr>
        <p:blipFill>
          <a:blip r:embed="rId4">
            <a:alphaModFix/>
          </a:blip>
          <a:stretch>
            <a:fillRect/>
          </a:stretch>
        </p:blipFill>
        <p:spPr>
          <a:xfrm>
            <a:off x="6361223" y="2571738"/>
            <a:ext cx="2471078" cy="2450099"/>
          </a:xfrm>
          <a:prstGeom prst="rect">
            <a:avLst/>
          </a:prstGeom>
          <a:noFill/>
          <a:ln>
            <a:noFill/>
          </a:ln>
        </p:spPr>
      </p:pic>
      <p:pic>
        <p:nvPicPr>
          <p:cNvPr id="260" name="Google Shape;260;p33"/>
          <p:cNvPicPr preferRelativeResize="0"/>
          <p:nvPr/>
        </p:nvPicPr>
        <p:blipFill>
          <a:blip r:embed="rId5">
            <a:alphaModFix/>
          </a:blip>
          <a:stretch>
            <a:fillRect/>
          </a:stretch>
        </p:blipFill>
        <p:spPr>
          <a:xfrm>
            <a:off x="4855125" y="902225"/>
            <a:ext cx="4288875" cy="1650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t>
            </a:r>
            <a:endParaRPr/>
          </a:p>
        </p:txBody>
      </p:sp>
      <p:sp>
        <p:nvSpPr>
          <p:cNvPr id="266" name="Google Shape;266;p34"/>
          <p:cNvSpPr txBox="1"/>
          <p:nvPr>
            <p:ph idx="1" type="body"/>
          </p:nvPr>
        </p:nvSpPr>
        <p:spPr>
          <a:xfrm>
            <a:off x="311700" y="1054725"/>
            <a:ext cx="7341600" cy="2147400"/>
          </a:xfrm>
          <a:prstGeom prst="rect">
            <a:avLst/>
          </a:prstGeom>
        </p:spPr>
        <p:txBody>
          <a:bodyPr anchorCtr="0" anchor="t" bIns="91425" lIns="91425" spcFirstLastPara="1" rIns="91425" wrap="square" tIns="91425">
            <a:normAutofit fontScale="47500" lnSpcReduction="20000"/>
          </a:bodyPr>
          <a:lstStyle/>
          <a:p>
            <a:pPr indent="0" lvl="0" marL="0" rtl="0" algn="l">
              <a:lnSpc>
                <a:spcPct val="120000"/>
              </a:lnSpc>
              <a:spcBef>
                <a:spcPts val="0"/>
              </a:spcBef>
              <a:spcAft>
                <a:spcPts val="0"/>
              </a:spcAft>
              <a:buNone/>
            </a:pPr>
            <a:r>
              <a:rPr lang="en" sz="2490"/>
              <a:t>常考(70%)</a:t>
            </a:r>
            <a:endParaRPr sz="2490"/>
          </a:p>
          <a:p>
            <a:pPr indent="0" lvl="0" marL="0" rtl="0" algn="l">
              <a:lnSpc>
                <a:spcPct val="120000"/>
              </a:lnSpc>
              <a:spcBef>
                <a:spcPts val="0"/>
              </a:spcBef>
              <a:spcAft>
                <a:spcPts val="0"/>
              </a:spcAft>
              <a:buNone/>
            </a:pPr>
            <a:r>
              <a:rPr b="1" lang="en" sz="2490">
                <a:solidFill>
                  <a:srgbClr val="6AA84F"/>
                </a:solidFill>
              </a:rPr>
              <a:t>Array, String(</a:t>
            </a:r>
            <a:r>
              <a:rPr b="1" lang="en" sz="1199">
                <a:solidFill>
                  <a:srgbClr val="6AA84F"/>
                </a:solidFill>
              </a:rPr>
              <a:t>non-primitive data type</a:t>
            </a:r>
            <a:r>
              <a:rPr b="1" lang="en" sz="2490">
                <a:solidFill>
                  <a:srgbClr val="6AA84F"/>
                </a:solidFill>
              </a:rPr>
              <a:t>), Linked List, Tree(BT, BST), Stack, Queue, PriorityQueue(Heap), HashMap, HashSet</a:t>
            </a:r>
            <a:endParaRPr b="1" sz="2490">
              <a:solidFill>
                <a:srgbClr val="6AA84F"/>
              </a:solidFill>
            </a:endParaRPr>
          </a:p>
          <a:p>
            <a:pPr indent="0" lvl="0" marL="0" rtl="0" algn="l">
              <a:lnSpc>
                <a:spcPct val="120000"/>
              </a:lnSpc>
              <a:spcBef>
                <a:spcPts val="0"/>
              </a:spcBef>
              <a:spcAft>
                <a:spcPts val="0"/>
              </a:spcAft>
              <a:buNone/>
            </a:pPr>
            <a:r>
              <a:t/>
            </a:r>
            <a:endParaRPr sz="2490"/>
          </a:p>
          <a:p>
            <a:pPr indent="0" lvl="0" marL="0" rtl="0" algn="l">
              <a:lnSpc>
                <a:spcPct val="120000"/>
              </a:lnSpc>
              <a:spcBef>
                <a:spcPts val="0"/>
              </a:spcBef>
              <a:spcAft>
                <a:spcPts val="0"/>
              </a:spcAft>
              <a:buNone/>
            </a:pPr>
            <a:r>
              <a:rPr lang="en" sz="2490"/>
              <a:t>少考(30%)</a:t>
            </a:r>
            <a:endParaRPr sz="2490"/>
          </a:p>
          <a:p>
            <a:pPr indent="0" lvl="0" marL="0" rtl="0" algn="l">
              <a:lnSpc>
                <a:spcPct val="120000"/>
              </a:lnSpc>
              <a:spcBef>
                <a:spcPts val="0"/>
              </a:spcBef>
              <a:spcAft>
                <a:spcPts val="0"/>
              </a:spcAft>
              <a:buNone/>
            </a:pPr>
            <a:r>
              <a:rPr b="1" lang="en" sz="2490">
                <a:solidFill>
                  <a:srgbClr val="BF9000"/>
                </a:solidFill>
              </a:rPr>
              <a:t>Trie, Disjoint-Set(Union Find), Deque, Graph</a:t>
            </a:r>
            <a:endParaRPr b="1" sz="2490">
              <a:solidFill>
                <a:srgbClr val="BF9000"/>
              </a:solidFill>
            </a:endParaRPr>
          </a:p>
          <a:p>
            <a:pPr indent="0" lvl="0" marL="0" rtl="0" algn="l">
              <a:lnSpc>
                <a:spcPct val="120000"/>
              </a:lnSpc>
              <a:spcBef>
                <a:spcPts val="0"/>
              </a:spcBef>
              <a:spcAft>
                <a:spcPts val="0"/>
              </a:spcAft>
              <a:buNone/>
            </a:pPr>
            <a:r>
              <a:t/>
            </a:r>
            <a:endParaRPr sz="2490"/>
          </a:p>
          <a:p>
            <a:pPr indent="0" lvl="0" marL="0" rtl="0" algn="l">
              <a:lnSpc>
                <a:spcPct val="120000"/>
              </a:lnSpc>
              <a:spcBef>
                <a:spcPts val="0"/>
              </a:spcBef>
              <a:spcAft>
                <a:spcPts val="0"/>
              </a:spcAft>
              <a:buNone/>
            </a:pPr>
            <a:r>
              <a:rPr lang="en" sz="2490"/>
              <a:t>一般不考，但是用来一题多解更快。</a:t>
            </a:r>
            <a:endParaRPr sz="2490"/>
          </a:p>
          <a:p>
            <a:pPr indent="0" lvl="0" marL="0" rtl="0" algn="l">
              <a:lnSpc>
                <a:spcPct val="120000"/>
              </a:lnSpc>
              <a:spcBef>
                <a:spcPts val="0"/>
              </a:spcBef>
              <a:spcAft>
                <a:spcPts val="0"/>
              </a:spcAft>
              <a:buNone/>
            </a:pPr>
            <a:r>
              <a:rPr b="1" lang="en" sz="2490">
                <a:solidFill>
                  <a:srgbClr val="CC0000"/>
                </a:solidFill>
              </a:rPr>
              <a:t>TreeMap, TreeSet</a:t>
            </a:r>
            <a:endParaRPr b="1" sz="2490">
              <a:solidFill>
                <a:srgbClr val="CC0000"/>
              </a:solidFill>
            </a:endParaRPr>
          </a:p>
          <a:p>
            <a:pPr indent="0" lvl="0" marL="0" rtl="0" algn="l">
              <a:lnSpc>
                <a:spcPct val="120000"/>
              </a:lnSpc>
              <a:spcBef>
                <a:spcPts val="0"/>
              </a:spcBef>
              <a:spcAft>
                <a:spcPts val="0"/>
              </a:spcAft>
              <a:buClr>
                <a:schemeClr val="dk1"/>
              </a:buClr>
              <a:buSzPct val="40863"/>
              <a:buFont typeface="Arial"/>
              <a:buNone/>
            </a:pPr>
            <a:r>
              <a:rPr b="1" lang="en" sz="2490">
                <a:solidFill>
                  <a:srgbClr val="CC0000"/>
                </a:solidFill>
              </a:rPr>
              <a:t>Segment Tree(zkw Tree), Binary Index Tree(Fenwick Tree)</a:t>
            </a:r>
            <a:endParaRPr b="1" sz="2490">
              <a:solidFill>
                <a:srgbClr val="CC0000"/>
              </a:solidFill>
            </a:endParaRPr>
          </a:p>
        </p:txBody>
      </p:sp>
      <p:sp>
        <p:nvSpPr>
          <p:cNvPr id="267" name="Google Shape;267;p34"/>
          <p:cNvSpPr txBox="1"/>
          <p:nvPr/>
        </p:nvSpPr>
        <p:spPr>
          <a:xfrm>
            <a:off x="359700" y="3202125"/>
            <a:ext cx="6084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基本数据机构了解一般需要配合算法使用，</a:t>
            </a:r>
            <a:endParaRPr/>
          </a:p>
          <a:p>
            <a:pPr indent="0" lvl="0" marL="0" rtl="0" algn="l">
              <a:spcBef>
                <a:spcPts val="0"/>
              </a:spcBef>
              <a:spcAft>
                <a:spcPts val="0"/>
              </a:spcAft>
              <a:buNone/>
            </a:pPr>
            <a:r>
              <a:rPr lang="en"/>
              <a:t>比如graph图基本的考点在于其中的搜索算法(当然图考的相对少很多了)</a:t>
            </a:r>
            <a:endParaRPr/>
          </a:p>
          <a:p>
            <a:pPr indent="0" lvl="0" marL="0" rtl="0" algn="l">
              <a:spcBef>
                <a:spcPts val="0"/>
              </a:spcBef>
              <a:spcAft>
                <a:spcPts val="0"/>
              </a:spcAft>
              <a:buNone/>
            </a:pPr>
            <a:r>
              <a:rPr lang="en"/>
              <a:t>又或者很多动态规划就是基于最基础的</a:t>
            </a:r>
            <a:r>
              <a:rPr lang="en">
                <a:solidFill>
                  <a:schemeClr val="dk1"/>
                </a:solidFill>
              </a:rPr>
              <a:t>string， array这种</a:t>
            </a:r>
            <a:r>
              <a:rPr lang="en"/>
              <a:t>数据结构</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万里长征始于足下</a:t>
            </a:r>
            <a:r>
              <a:rPr lang="en"/>
              <a:t>，数据结构 -&gt; 算法 -&gt; 同步刷题，祝大家</a:t>
            </a:r>
            <a:r>
              <a:rPr lang="en"/>
              <a:t>面试顺利！</a:t>
            </a:r>
            <a:endParaRPr/>
          </a:p>
          <a:p>
            <a:pPr indent="0" lvl="0" marL="0" rtl="0" algn="l">
              <a:spcBef>
                <a:spcPts val="0"/>
              </a:spcBef>
              <a:spcAft>
                <a:spcPts val="0"/>
              </a:spcAft>
              <a:buNone/>
            </a:pPr>
            <a:r>
              <a:t/>
            </a:r>
            <a:endParaRPr/>
          </a:p>
        </p:txBody>
      </p:sp>
      <p:pic>
        <p:nvPicPr>
          <p:cNvPr id="268" name="Google Shape;268;p34"/>
          <p:cNvPicPr preferRelativeResize="0"/>
          <p:nvPr/>
        </p:nvPicPr>
        <p:blipFill>
          <a:blip r:embed="rId3">
            <a:alphaModFix/>
          </a:blip>
          <a:stretch>
            <a:fillRect/>
          </a:stretch>
        </p:blipFill>
        <p:spPr>
          <a:xfrm>
            <a:off x="6645663" y="1854525"/>
            <a:ext cx="2084480" cy="1636575"/>
          </a:xfrm>
          <a:prstGeom prst="rect">
            <a:avLst/>
          </a:prstGeom>
          <a:noFill/>
          <a:ln>
            <a:noFill/>
          </a:ln>
        </p:spPr>
      </p:pic>
      <p:sp>
        <p:nvSpPr>
          <p:cNvPr id="269" name="Google Shape;269;p34"/>
          <p:cNvSpPr txBox="1"/>
          <p:nvPr/>
        </p:nvSpPr>
        <p:spPr>
          <a:xfrm>
            <a:off x="7385058" y="3634850"/>
            <a:ext cx="60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古城</a:t>
            </a:r>
            <a:endParaRPr/>
          </a:p>
        </p:txBody>
      </p:sp>
      <p:sp>
        <p:nvSpPr>
          <p:cNvPr id="270" name="Google Shape;270;p34"/>
          <p:cNvSpPr txBox="1"/>
          <p:nvPr/>
        </p:nvSpPr>
        <p:spPr>
          <a:xfrm>
            <a:off x="6164400" y="4089425"/>
            <a:ext cx="294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视频都会上传录像，搜ppt title即可</a:t>
            </a:r>
            <a:endParaRPr/>
          </a:p>
        </p:txBody>
      </p:sp>
      <p:pic>
        <p:nvPicPr>
          <p:cNvPr id="271" name="Google Shape;271;p34"/>
          <p:cNvPicPr preferRelativeResize="0"/>
          <p:nvPr/>
        </p:nvPicPr>
        <p:blipFill>
          <a:blip r:embed="rId4">
            <a:alphaModFix/>
          </a:blip>
          <a:stretch>
            <a:fillRect/>
          </a:stretch>
        </p:blipFill>
        <p:spPr>
          <a:xfrm>
            <a:off x="6284500" y="4467775"/>
            <a:ext cx="1256000" cy="525475"/>
          </a:xfrm>
          <a:prstGeom prst="rect">
            <a:avLst/>
          </a:prstGeom>
          <a:noFill/>
          <a:ln>
            <a:noFill/>
          </a:ln>
        </p:spPr>
      </p:pic>
      <p:pic>
        <p:nvPicPr>
          <p:cNvPr id="272" name="Google Shape;272;p34"/>
          <p:cNvPicPr preferRelativeResize="0"/>
          <p:nvPr/>
        </p:nvPicPr>
        <p:blipFill>
          <a:blip r:embed="rId5">
            <a:alphaModFix/>
          </a:blip>
          <a:stretch>
            <a:fillRect/>
          </a:stretch>
        </p:blipFill>
        <p:spPr>
          <a:xfrm>
            <a:off x="7601089" y="4467775"/>
            <a:ext cx="1349936" cy="525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5"/>
          <p:cNvPicPr preferRelativeResize="0"/>
          <p:nvPr/>
        </p:nvPicPr>
        <p:blipFill>
          <a:blip r:embed="rId3">
            <a:alphaModFix/>
          </a:blip>
          <a:stretch>
            <a:fillRect/>
          </a:stretch>
        </p:blipFill>
        <p:spPr>
          <a:xfrm>
            <a:off x="4328900" y="0"/>
            <a:ext cx="4815089" cy="5143500"/>
          </a:xfrm>
          <a:prstGeom prst="rect">
            <a:avLst/>
          </a:prstGeom>
          <a:noFill/>
          <a:ln>
            <a:noFill/>
          </a:ln>
        </p:spPr>
      </p:pic>
      <p:pic>
        <p:nvPicPr>
          <p:cNvPr id="278" name="Google Shape;278;p35"/>
          <p:cNvPicPr preferRelativeResize="0"/>
          <p:nvPr/>
        </p:nvPicPr>
        <p:blipFill>
          <a:blip r:embed="rId4">
            <a:alphaModFix/>
          </a:blip>
          <a:stretch>
            <a:fillRect/>
          </a:stretch>
        </p:blipFill>
        <p:spPr>
          <a:xfrm>
            <a:off x="0" y="539700"/>
            <a:ext cx="4328900" cy="3604810"/>
          </a:xfrm>
          <a:prstGeom prst="rect">
            <a:avLst/>
          </a:prstGeom>
          <a:noFill/>
          <a:ln>
            <a:noFill/>
          </a:ln>
        </p:spPr>
      </p:pic>
      <p:sp>
        <p:nvSpPr>
          <p:cNvPr id="279" name="Google Shape;279;p35"/>
          <p:cNvSpPr txBox="1"/>
          <p:nvPr/>
        </p:nvSpPr>
        <p:spPr>
          <a:xfrm>
            <a:off x="1111775" y="4518000"/>
            <a:ext cx="197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rPr>
              <a:t>万里长征, 始于足下</a:t>
            </a:r>
            <a:endParaRPr/>
          </a:p>
        </p:txBody>
      </p:sp>
      <p:sp>
        <p:nvSpPr>
          <p:cNvPr id="280" name="Google Shape;280;p35"/>
          <p:cNvSpPr txBox="1"/>
          <p:nvPr/>
        </p:nvSpPr>
        <p:spPr>
          <a:xfrm>
            <a:off x="6151750" y="4254125"/>
            <a:ext cx="219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面对压力别怕，</a:t>
            </a:r>
            <a:endParaRPr/>
          </a:p>
          <a:p>
            <a:pPr indent="0" lvl="0" marL="0" rtl="0" algn="l">
              <a:spcBef>
                <a:spcPts val="0"/>
              </a:spcBef>
              <a:spcAft>
                <a:spcPts val="0"/>
              </a:spcAft>
              <a:buNone/>
            </a:pPr>
            <a:r>
              <a:rPr lang="en"/>
              <a:t>古城与你背上行囊前行</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实际面试考察的则比教材上多一点，更有侧重</a:t>
            </a:r>
            <a:endParaRPr/>
          </a:p>
        </p:txBody>
      </p:sp>
      <p:sp>
        <p:nvSpPr>
          <p:cNvPr id="68" name="Google Shape;68;p15"/>
          <p:cNvSpPr txBox="1"/>
          <p:nvPr>
            <p:ph idx="1" type="body"/>
          </p:nvPr>
        </p:nvSpPr>
        <p:spPr>
          <a:xfrm>
            <a:off x="311700" y="1152475"/>
            <a:ext cx="8520600" cy="3236700"/>
          </a:xfrm>
          <a:prstGeom prst="rect">
            <a:avLst/>
          </a:prstGeom>
        </p:spPr>
        <p:txBody>
          <a:bodyPr anchorCtr="0" anchor="t" bIns="91425" lIns="91425" spcFirstLastPara="1" rIns="91425" wrap="square" tIns="91425">
            <a:normAutofit fontScale="77500" lnSpcReduction="20000"/>
          </a:bodyPr>
          <a:lstStyle/>
          <a:p>
            <a:pPr indent="0" lvl="0" marL="0" rtl="0" algn="l">
              <a:lnSpc>
                <a:spcPct val="120000"/>
              </a:lnSpc>
              <a:spcBef>
                <a:spcPts val="0"/>
              </a:spcBef>
              <a:spcAft>
                <a:spcPts val="0"/>
              </a:spcAft>
              <a:buNone/>
            </a:pPr>
            <a:r>
              <a:rPr lang="en" sz="2490"/>
              <a:t>常考</a:t>
            </a:r>
            <a:endParaRPr sz="2490"/>
          </a:p>
          <a:p>
            <a:pPr indent="0" lvl="0" marL="0" rtl="0" algn="l">
              <a:lnSpc>
                <a:spcPct val="120000"/>
              </a:lnSpc>
              <a:spcBef>
                <a:spcPts val="0"/>
              </a:spcBef>
              <a:spcAft>
                <a:spcPts val="0"/>
              </a:spcAft>
              <a:buNone/>
            </a:pPr>
            <a:r>
              <a:rPr b="1" lang="en" sz="2490">
                <a:solidFill>
                  <a:srgbClr val="6AA84F"/>
                </a:solidFill>
              </a:rPr>
              <a:t>Array, String(</a:t>
            </a:r>
            <a:r>
              <a:rPr b="1" lang="en" sz="1199">
                <a:solidFill>
                  <a:srgbClr val="6AA84F"/>
                </a:solidFill>
              </a:rPr>
              <a:t>non-primitive data type</a:t>
            </a:r>
            <a:r>
              <a:rPr b="1" lang="en" sz="2490">
                <a:solidFill>
                  <a:srgbClr val="6AA84F"/>
                </a:solidFill>
              </a:rPr>
              <a:t>), Linked List, Tree(BT, BST), Stack, Queue, PriorityQueue(Heap), HashMap, HashSet</a:t>
            </a:r>
            <a:endParaRPr b="1" sz="2490">
              <a:solidFill>
                <a:srgbClr val="6AA84F"/>
              </a:solidFill>
            </a:endParaRPr>
          </a:p>
          <a:p>
            <a:pPr indent="0" lvl="0" marL="0" rtl="0" algn="l">
              <a:lnSpc>
                <a:spcPct val="120000"/>
              </a:lnSpc>
              <a:spcBef>
                <a:spcPts val="0"/>
              </a:spcBef>
              <a:spcAft>
                <a:spcPts val="0"/>
              </a:spcAft>
              <a:buNone/>
            </a:pPr>
            <a:r>
              <a:t/>
            </a:r>
            <a:endParaRPr sz="2490"/>
          </a:p>
          <a:p>
            <a:pPr indent="0" lvl="0" marL="0" rtl="0" algn="l">
              <a:lnSpc>
                <a:spcPct val="120000"/>
              </a:lnSpc>
              <a:spcBef>
                <a:spcPts val="0"/>
              </a:spcBef>
              <a:spcAft>
                <a:spcPts val="0"/>
              </a:spcAft>
              <a:buNone/>
            </a:pPr>
            <a:r>
              <a:rPr lang="en" sz="2490"/>
              <a:t>少考</a:t>
            </a:r>
            <a:r>
              <a:rPr lang="en" sz="2490"/>
              <a:t> </a:t>
            </a:r>
            <a:endParaRPr sz="2490"/>
          </a:p>
          <a:p>
            <a:pPr indent="0" lvl="0" marL="0" rtl="0" algn="l">
              <a:lnSpc>
                <a:spcPct val="120000"/>
              </a:lnSpc>
              <a:spcBef>
                <a:spcPts val="0"/>
              </a:spcBef>
              <a:spcAft>
                <a:spcPts val="0"/>
              </a:spcAft>
              <a:buNone/>
            </a:pPr>
            <a:r>
              <a:rPr b="1" lang="en" sz="2490">
                <a:solidFill>
                  <a:srgbClr val="BF9000"/>
                </a:solidFill>
              </a:rPr>
              <a:t>Trie, Disjoint-Set(Union Find), Deque, Graph</a:t>
            </a:r>
            <a:endParaRPr b="1" sz="2490">
              <a:solidFill>
                <a:srgbClr val="BF9000"/>
              </a:solidFill>
            </a:endParaRPr>
          </a:p>
          <a:p>
            <a:pPr indent="0" lvl="0" marL="0" rtl="0" algn="l">
              <a:lnSpc>
                <a:spcPct val="120000"/>
              </a:lnSpc>
              <a:spcBef>
                <a:spcPts val="0"/>
              </a:spcBef>
              <a:spcAft>
                <a:spcPts val="0"/>
              </a:spcAft>
              <a:buNone/>
            </a:pPr>
            <a:r>
              <a:t/>
            </a:r>
            <a:endParaRPr sz="2490"/>
          </a:p>
          <a:p>
            <a:pPr indent="0" lvl="0" marL="0" rtl="0" algn="l">
              <a:lnSpc>
                <a:spcPct val="120000"/>
              </a:lnSpc>
              <a:spcBef>
                <a:spcPts val="0"/>
              </a:spcBef>
              <a:spcAft>
                <a:spcPts val="0"/>
              </a:spcAft>
              <a:buNone/>
            </a:pPr>
            <a:r>
              <a:rPr lang="en" sz="2490"/>
              <a:t>一般不考，但是用来一题多解更快。</a:t>
            </a:r>
            <a:endParaRPr sz="2490"/>
          </a:p>
          <a:p>
            <a:pPr indent="0" lvl="0" marL="0" rtl="0" algn="l">
              <a:lnSpc>
                <a:spcPct val="120000"/>
              </a:lnSpc>
              <a:spcBef>
                <a:spcPts val="0"/>
              </a:spcBef>
              <a:spcAft>
                <a:spcPts val="0"/>
              </a:spcAft>
              <a:buNone/>
            </a:pPr>
            <a:r>
              <a:rPr b="1" lang="en" sz="2490">
                <a:solidFill>
                  <a:srgbClr val="CC0000"/>
                </a:solidFill>
              </a:rPr>
              <a:t>TreeMap, TreeSet</a:t>
            </a:r>
            <a:endParaRPr b="1" sz="2490">
              <a:solidFill>
                <a:srgbClr val="CC0000"/>
              </a:solidFill>
            </a:endParaRPr>
          </a:p>
          <a:p>
            <a:pPr indent="0" lvl="0" marL="0" rtl="0" algn="l">
              <a:lnSpc>
                <a:spcPct val="120000"/>
              </a:lnSpc>
              <a:spcBef>
                <a:spcPts val="0"/>
              </a:spcBef>
              <a:spcAft>
                <a:spcPts val="0"/>
              </a:spcAft>
              <a:buClr>
                <a:schemeClr val="dk1"/>
              </a:buClr>
              <a:buSzPct val="40863"/>
              <a:buFont typeface="Arial"/>
              <a:buNone/>
            </a:pPr>
            <a:r>
              <a:rPr b="1" lang="en" sz="2490">
                <a:solidFill>
                  <a:srgbClr val="CC0000"/>
                </a:solidFill>
              </a:rPr>
              <a:t>Segment Tree(zkw Tree), Binary Index Tree(Fenwick Tree)</a:t>
            </a:r>
            <a:endParaRPr b="1" sz="2490">
              <a:solidFill>
                <a:srgbClr val="CC0000"/>
              </a:solidFill>
            </a:endParaRPr>
          </a:p>
        </p:txBody>
      </p:sp>
      <p:sp>
        <p:nvSpPr>
          <p:cNvPr id="69" name="Google Shape;69;p15"/>
          <p:cNvSpPr txBox="1"/>
          <p:nvPr/>
        </p:nvSpPr>
        <p:spPr>
          <a:xfrm>
            <a:off x="6535300" y="4328850"/>
            <a:ext cx="17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你们的好朋友古城</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Array </a:t>
            </a:r>
            <a:r>
              <a:rPr lang="en"/>
              <a:t>数组 </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4D4D4D"/>
                </a:solidFill>
                <a:highlight>
                  <a:srgbClr val="FFFFFF"/>
                </a:highlight>
              </a:rPr>
              <a:t>数组是可以再内存中连续存储多个元素的结构，在内存中的分配也是连续的，数组中的元素通过数组下标进行访问，数组下标从0开始。例如下面这段代码就是将数组的第一个元素赋值为 1。</a:t>
            </a:r>
            <a:endParaRPr sz="1200">
              <a:solidFill>
                <a:srgbClr val="4D4D4D"/>
              </a:solidFill>
              <a:highlight>
                <a:srgbClr val="FFFFFF"/>
              </a:highlight>
            </a:endParaRPr>
          </a:p>
          <a:p>
            <a:pPr indent="0" lvl="0" marL="0" rtl="0" algn="l">
              <a:spcBef>
                <a:spcPts val="1200"/>
              </a:spcBef>
              <a:spcAft>
                <a:spcPts val="0"/>
              </a:spcAft>
              <a:buNone/>
            </a:pPr>
            <a:r>
              <a:rPr lang="en" sz="1200">
                <a:solidFill>
                  <a:srgbClr val="4D4D4D"/>
                </a:solidFill>
                <a:highlight>
                  <a:srgbClr val="FFFFFF"/>
                </a:highlight>
              </a:rPr>
              <a:t>初始化   int[] nums = new int[100]；</a:t>
            </a:r>
            <a:endParaRPr sz="1200">
              <a:solidFill>
                <a:srgbClr val="4D4D4D"/>
              </a:solidFill>
              <a:highlight>
                <a:srgbClr val="FFFFFF"/>
              </a:highlight>
            </a:endParaRPr>
          </a:p>
          <a:p>
            <a:pPr indent="0" lvl="0" marL="0" rtl="0" algn="l">
              <a:spcBef>
                <a:spcPts val="1200"/>
              </a:spcBef>
              <a:spcAft>
                <a:spcPts val="0"/>
              </a:spcAft>
              <a:buNone/>
            </a:pPr>
            <a:r>
              <a:rPr lang="en" sz="1200">
                <a:solidFill>
                  <a:srgbClr val="4D4D4D"/>
                </a:solidFill>
                <a:highlight>
                  <a:srgbClr val="FFFFFF"/>
                </a:highlight>
              </a:rPr>
              <a:t>赋值      nums[0]  = 1; </a:t>
            </a:r>
            <a:endParaRPr sz="1200">
              <a:solidFill>
                <a:srgbClr val="4D4D4D"/>
              </a:solidFill>
              <a:highlight>
                <a:srgbClr val="FFFFFF"/>
              </a:highlight>
            </a:endParaRPr>
          </a:p>
          <a:p>
            <a:pPr indent="0" lvl="0" marL="0" rtl="0" algn="l">
              <a:spcBef>
                <a:spcPts val="1200"/>
              </a:spcBef>
              <a:spcAft>
                <a:spcPts val="0"/>
              </a:spcAft>
              <a:buNone/>
            </a:pPr>
            <a:r>
              <a:rPr lang="en" sz="1200">
                <a:solidFill>
                  <a:srgbClr val="4D4D4D"/>
                </a:solidFill>
                <a:highlight>
                  <a:srgbClr val="FFFFFF"/>
                </a:highlight>
              </a:rPr>
              <a:t>使用      nums[0]    时间复杂度O(1) nums[index]</a:t>
            </a:r>
            <a:endParaRPr sz="1200">
              <a:solidFill>
                <a:srgbClr val="4D4D4D"/>
              </a:solidFill>
              <a:highlight>
                <a:srgbClr val="FFFFFF"/>
              </a:highlight>
            </a:endParaRPr>
          </a:p>
          <a:p>
            <a:pPr indent="0" lvl="0" marL="0" rtl="0" algn="l">
              <a:spcBef>
                <a:spcPts val="1200"/>
              </a:spcBef>
              <a:spcAft>
                <a:spcPts val="0"/>
              </a:spcAft>
              <a:buNone/>
            </a:pPr>
            <a:r>
              <a:t/>
            </a:r>
            <a:endParaRPr sz="1200">
              <a:solidFill>
                <a:srgbClr val="4D4D4D"/>
              </a:solidFill>
              <a:highlight>
                <a:srgbClr val="FFFFFF"/>
              </a:highlight>
            </a:endParaRPr>
          </a:p>
          <a:p>
            <a:pPr indent="0" lvl="0" marL="0" rtl="0" algn="l">
              <a:spcBef>
                <a:spcPts val="1200"/>
              </a:spcBef>
              <a:spcAft>
                <a:spcPts val="0"/>
              </a:spcAft>
              <a:buNone/>
            </a:pPr>
            <a:r>
              <a:t/>
            </a:r>
            <a:endParaRPr sz="1200">
              <a:solidFill>
                <a:srgbClr val="4D4D4D"/>
              </a:solidFill>
              <a:highlight>
                <a:srgbClr val="FFFFFF"/>
              </a:highlight>
            </a:endParaRPr>
          </a:p>
          <a:p>
            <a:pPr indent="0" lvl="0" marL="0" rtl="0" algn="l">
              <a:spcBef>
                <a:spcPts val="1200"/>
              </a:spcBef>
              <a:spcAft>
                <a:spcPts val="1200"/>
              </a:spcAft>
              <a:buNone/>
            </a:pPr>
            <a:r>
              <a:t/>
            </a:r>
            <a:endParaRPr sz="1200">
              <a:solidFill>
                <a:srgbClr val="4D4D4D"/>
              </a:solidFill>
              <a:highlight>
                <a:srgbClr val="FFFFFF"/>
              </a:highlight>
            </a:endParaRPr>
          </a:p>
        </p:txBody>
      </p:sp>
      <p:sp>
        <p:nvSpPr>
          <p:cNvPr id="76" name="Google Shape;76;p16"/>
          <p:cNvSpPr txBox="1"/>
          <p:nvPr/>
        </p:nvSpPr>
        <p:spPr>
          <a:xfrm>
            <a:off x="231725" y="2958275"/>
            <a:ext cx="4857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优点：</a:t>
            </a:r>
            <a:endParaRPr/>
          </a:p>
          <a:p>
            <a:pPr indent="0" lvl="0" marL="0" rtl="0" algn="l">
              <a:spcBef>
                <a:spcPts val="0"/>
              </a:spcBef>
              <a:spcAft>
                <a:spcPts val="0"/>
              </a:spcAft>
              <a:buNone/>
            </a:pPr>
            <a:r>
              <a:rPr lang="en"/>
              <a:t>1、按照索引查询元素速度快</a:t>
            </a:r>
            <a:endParaRPr/>
          </a:p>
          <a:p>
            <a:pPr indent="0" lvl="0" marL="0" rtl="0" algn="l">
              <a:spcBef>
                <a:spcPts val="0"/>
              </a:spcBef>
              <a:spcAft>
                <a:spcPts val="0"/>
              </a:spcAft>
              <a:buNone/>
            </a:pPr>
            <a:r>
              <a:rPr lang="en"/>
              <a:t>2、按照索引遍历数组方便</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适用场景：</a:t>
            </a:r>
            <a:endParaRPr/>
          </a:p>
          <a:p>
            <a:pPr indent="0" lvl="0" marL="0" rtl="0" algn="l">
              <a:spcBef>
                <a:spcPts val="0"/>
              </a:spcBef>
              <a:spcAft>
                <a:spcPts val="0"/>
              </a:spcAft>
              <a:buNone/>
            </a:pPr>
            <a:r>
              <a:rPr lang="en"/>
              <a:t>频繁查询，对存储空间要求不大，很少增加和删除的情况。</a:t>
            </a:r>
            <a:endParaRPr/>
          </a:p>
        </p:txBody>
      </p:sp>
      <p:sp>
        <p:nvSpPr>
          <p:cNvPr id="77" name="Google Shape;77;p16"/>
          <p:cNvSpPr txBox="1"/>
          <p:nvPr/>
        </p:nvSpPr>
        <p:spPr>
          <a:xfrm>
            <a:off x="5089025" y="2916850"/>
            <a:ext cx="3192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rPr>
              <a:t>缺点：</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1、数组的大小固定后就无法扩容了</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2、数组只能存储一种类型的数据</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3、添加，删除的操作慢，因为要移动其他的元素。</a:t>
            </a:r>
            <a:endParaRPr/>
          </a:p>
        </p:txBody>
      </p:sp>
      <p:pic>
        <p:nvPicPr>
          <p:cNvPr id="78" name="Google Shape;78;p16"/>
          <p:cNvPicPr preferRelativeResize="0"/>
          <p:nvPr/>
        </p:nvPicPr>
        <p:blipFill>
          <a:blip r:embed="rId3">
            <a:alphaModFix/>
          </a:blip>
          <a:stretch>
            <a:fillRect/>
          </a:stretch>
        </p:blipFill>
        <p:spPr>
          <a:xfrm>
            <a:off x="3934825" y="1740975"/>
            <a:ext cx="4794807" cy="1175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String </a:t>
            </a:r>
            <a:r>
              <a:rPr lang="en"/>
              <a:t>字符串</a:t>
            </a:r>
            <a:endParaRPr/>
          </a:p>
        </p:txBody>
      </p:sp>
      <p:sp>
        <p:nvSpPr>
          <p:cNvPr id="84" name="Google Shape;84;p17"/>
          <p:cNvSpPr txBox="1"/>
          <p:nvPr>
            <p:ph idx="1" type="body"/>
          </p:nvPr>
        </p:nvSpPr>
        <p:spPr>
          <a:xfrm>
            <a:off x="0" y="1265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严格说不是数据结构，是一种non-primitive data type，</a:t>
            </a:r>
            <a:endParaRPr/>
          </a:p>
          <a:p>
            <a:pPr indent="0" lvl="0" marL="0" rtl="0" algn="l">
              <a:spcBef>
                <a:spcPts val="1200"/>
              </a:spcBef>
              <a:spcAft>
                <a:spcPts val="0"/>
              </a:spcAft>
              <a:buNone/>
            </a:pPr>
            <a:r>
              <a:rPr lang="en"/>
              <a:t>primitive type指的是</a:t>
            </a:r>
            <a:r>
              <a:rPr b="1" lang="en">
                <a:solidFill>
                  <a:srgbClr val="6AA84F"/>
                </a:solidFill>
              </a:rPr>
              <a:t>boolean, </a:t>
            </a:r>
            <a:r>
              <a:rPr b="1" lang="en">
                <a:solidFill>
                  <a:srgbClr val="6AA84F"/>
                </a:solidFill>
              </a:rPr>
              <a:t>int, char, double,</a:t>
            </a:r>
            <a:r>
              <a:rPr lang="en"/>
              <a:t> </a:t>
            </a:r>
            <a:r>
              <a:rPr b="1" lang="en">
                <a:solidFill>
                  <a:srgbClr val="F1C232"/>
                </a:solidFill>
              </a:rPr>
              <a:t>long</a:t>
            </a:r>
            <a:r>
              <a:rPr lang="en"/>
              <a:t>, </a:t>
            </a:r>
            <a:r>
              <a:rPr b="1" lang="en">
                <a:solidFill>
                  <a:srgbClr val="CC0000"/>
                </a:solidFill>
              </a:rPr>
              <a:t>byte, short, float</a:t>
            </a:r>
            <a:endParaRPr b="1">
              <a:solidFill>
                <a:srgbClr val="CC0000"/>
              </a:solidFill>
            </a:endParaRPr>
          </a:p>
          <a:p>
            <a:pPr indent="0" lvl="0" marL="0" rtl="0" algn="l">
              <a:spcBef>
                <a:spcPts val="1200"/>
              </a:spcBef>
              <a:spcAft>
                <a:spcPts val="0"/>
              </a:spcAft>
              <a:buNone/>
            </a:pPr>
            <a:r>
              <a:rPr lang="en"/>
              <a:t>non-primitive type指的是</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String is a sequence of characters. But in Java, a string is an object that represents a sequence of characters. The java.lang.String class is used to create a string object.</a:t>
            </a:r>
            <a:endParaRPr/>
          </a:p>
        </p:txBody>
      </p:sp>
      <p:pic>
        <p:nvPicPr>
          <p:cNvPr id="85" name="Google Shape;85;p17"/>
          <p:cNvPicPr preferRelativeResize="0"/>
          <p:nvPr/>
        </p:nvPicPr>
        <p:blipFill>
          <a:blip r:embed="rId3">
            <a:alphaModFix/>
          </a:blip>
          <a:stretch>
            <a:fillRect/>
          </a:stretch>
        </p:blipFill>
        <p:spPr>
          <a:xfrm>
            <a:off x="5961350" y="0"/>
            <a:ext cx="3182649" cy="1839050"/>
          </a:xfrm>
          <a:prstGeom prst="rect">
            <a:avLst/>
          </a:prstGeom>
          <a:noFill/>
          <a:ln>
            <a:noFill/>
          </a:ln>
        </p:spPr>
      </p:pic>
      <p:pic>
        <p:nvPicPr>
          <p:cNvPr id="86" name="Google Shape;86;p17"/>
          <p:cNvPicPr preferRelativeResize="0"/>
          <p:nvPr/>
        </p:nvPicPr>
        <p:blipFill>
          <a:blip r:embed="rId4">
            <a:alphaModFix/>
          </a:blip>
          <a:stretch>
            <a:fillRect/>
          </a:stretch>
        </p:blipFill>
        <p:spPr>
          <a:xfrm>
            <a:off x="3427200" y="2121775"/>
            <a:ext cx="5716798" cy="915275"/>
          </a:xfrm>
          <a:prstGeom prst="rect">
            <a:avLst/>
          </a:prstGeom>
          <a:noFill/>
          <a:ln>
            <a:noFill/>
          </a:ln>
        </p:spPr>
      </p:pic>
      <p:pic>
        <p:nvPicPr>
          <p:cNvPr id="87" name="Google Shape;87;p17"/>
          <p:cNvPicPr preferRelativeResize="0"/>
          <p:nvPr/>
        </p:nvPicPr>
        <p:blipFill>
          <a:blip r:embed="rId5">
            <a:alphaModFix/>
          </a:blip>
          <a:stretch>
            <a:fillRect/>
          </a:stretch>
        </p:blipFill>
        <p:spPr>
          <a:xfrm>
            <a:off x="135350" y="4205180"/>
            <a:ext cx="5074026" cy="819400"/>
          </a:xfrm>
          <a:prstGeom prst="rect">
            <a:avLst/>
          </a:prstGeom>
          <a:noFill/>
          <a:ln>
            <a:noFill/>
          </a:ln>
        </p:spPr>
      </p:pic>
      <p:sp>
        <p:nvSpPr>
          <p:cNvPr id="88" name="Google Shape;88;p17"/>
          <p:cNvSpPr txBox="1"/>
          <p:nvPr/>
        </p:nvSpPr>
        <p:spPr>
          <a:xfrm>
            <a:off x="5427450" y="3939025"/>
            <a:ext cx="3278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常用method</a:t>
            </a:r>
            <a:endParaRPr/>
          </a:p>
          <a:p>
            <a:pPr indent="0" lvl="0" marL="0" rtl="0" algn="l">
              <a:spcBef>
                <a:spcPts val="0"/>
              </a:spcBef>
              <a:spcAft>
                <a:spcPts val="0"/>
              </a:spcAft>
              <a:buNone/>
            </a:pPr>
            <a:r>
              <a:rPr lang="en"/>
              <a:t>str.substring();</a:t>
            </a:r>
            <a:endParaRPr/>
          </a:p>
          <a:p>
            <a:pPr indent="0" lvl="0" marL="0" rtl="0" algn="l">
              <a:spcBef>
                <a:spcPts val="0"/>
              </a:spcBef>
              <a:spcAft>
                <a:spcPts val="0"/>
              </a:spcAft>
              <a:buNone/>
            </a:pPr>
            <a:r>
              <a:rPr lang="en"/>
              <a:t>str.charAt(index);</a:t>
            </a:r>
            <a:endParaRPr/>
          </a:p>
          <a:p>
            <a:pPr indent="0" lvl="0" marL="0" rtl="0" algn="l">
              <a:spcBef>
                <a:spcPts val="0"/>
              </a:spcBef>
              <a:spcAft>
                <a:spcPts val="0"/>
              </a:spcAft>
              <a:buNone/>
            </a:pPr>
            <a:r>
              <a:rPr lang="en"/>
              <a:t>str1.compareTo(str2);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Linked List </a:t>
            </a:r>
            <a:r>
              <a:rPr lang="en"/>
              <a:t>链表</a:t>
            </a:r>
            <a:endParaRPr/>
          </a:p>
        </p:txBody>
      </p:sp>
      <p:sp>
        <p:nvSpPr>
          <p:cNvPr id="94" name="Google Shape;94;p18"/>
          <p:cNvSpPr txBox="1"/>
          <p:nvPr>
            <p:ph idx="1" type="body"/>
          </p:nvPr>
        </p:nvSpPr>
        <p:spPr>
          <a:xfrm>
            <a:off x="24635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4D4D4D"/>
                </a:solidFill>
                <a:highlight>
                  <a:srgbClr val="FFFFFF"/>
                </a:highlight>
              </a:rPr>
              <a:t>链表是物理存储单元上非连续的、非顺序的存储结构，数据元素的逻辑顺序是通过链表的指针地址实现，每个元素包含两个结点，一个是存储元素的数据域 (内存空间)，另一个是指向下一个结点地址的指针域。根据指针的指向，链表能形成不同的结构，例如单链表，双向链表，循环链表等。</a:t>
            </a:r>
            <a:endParaRPr/>
          </a:p>
        </p:txBody>
      </p:sp>
      <p:sp>
        <p:nvSpPr>
          <p:cNvPr id="95" name="Google Shape;95;p18"/>
          <p:cNvSpPr txBox="1"/>
          <p:nvPr/>
        </p:nvSpPr>
        <p:spPr>
          <a:xfrm>
            <a:off x="246350" y="2908825"/>
            <a:ext cx="3932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链表的优点：</a:t>
            </a:r>
            <a:endParaRPr/>
          </a:p>
          <a:p>
            <a:pPr indent="0" lvl="0" marL="0" rtl="0" algn="l">
              <a:spcBef>
                <a:spcPts val="0"/>
              </a:spcBef>
              <a:spcAft>
                <a:spcPts val="0"/>
              </a:spcAft>
              <a:buNone/>
            </a:pPr>
            <a:r>
              <a:rPr lang="en"/>
              <a:t>链表是很常用的一种数据结构，不需要初始化容量，可以任意加减元素；</a:t>
            </a:r>
            <a:endParaRPr/>
          </a:p>
          <a:p>
            <a:pPr indent="0" lvl="0" marL="0" rtl="0" algn="l">
              <a:spcBef>
                <a:spcPts val="0"/>
              </a:spcBef>
              <a:spcAft>
                <a:spcPts val="0"/>
              </a:spcAft>
              <a:buNone/>
            </a:pPr>
            <a:r>
              <a:rPr lang="en"/>
              <a:t>添加或者删除元素时只需要改变前后两个元素结点的指针域指向地址即可，所以添加，删除很快</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适用场景：</a:t>
            </a:r>
            <a:endParaRPr/>
          </a:p>
          <a:p>
            <a:pPr indent="0" lvl="0" marL="0" rtl="0" algn="l">
              <a:spcBef>
                <a:spcPts val="0"/>
              </a:spcBef>
              <a:spcAft>
                <a:spcPts val="0"/>
              </a:spcAft>
              <a:buNone/>
            </a:pPr>
            <a:r>
              <a:rPr lang="en"/>
              <a:t>数据量较小，需要频繁增加，删除操作的场景</a:t>
            </a:r>
            <a:endParaRPr/>
          </a:p>
        </p:txBody>
      </p:sp>
      <p:sp>
        <p:nvSpPr>
          <p:cNvPr id="96" name="Google Shape;96;p18"/>
          <p:cNvSpPr txBox="1"/>
          <p:nvPr/>
        </p:nvSpPr>
        <p:spPr>
          <a:xfrm>
            <a:off x="4983800" y="2940775"/>
            <a:ext cx="3511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缺点：</a:t>
            </a:r>
            <a:endParaRPr/>
          </a:p>
          <a:p>
            <a:pPr indent="0" lvl="0" marL="0" rtl="0" algn="l">
              <a:spcBef>
                <a:spcPts val="0"/>
              </a:spcBef>
              <a:spcAft>
                <a:spcPts val="0"/>
              </a:spcAft>
              <a:buNone/>
            </a:pPr>
            <a:r>
              <a:rPr lang="en"/>
              <a:t>因为含有大量的指针域，占用空间较大；</a:t>
            </a:r>
            <a:endParaRPr/>
          </a:p>
          <a:p>
            <a:pPr indent="0" lvl="0" marL="0" rtl="0" algn="l">
              <a:spcBef>
                <a:spcPts val="0"/>
              </a:spcBef>
              <a:spcAft>
                <a:spcPts val="0"/>
              </a:spcAft>
              <a:buNone/>
            </a:pPr>
            <a:r>
              <a:rPr lang="en"/>
              <a:t>查找元素需要遍历链表来查找，非常耗时。</a:t>
            </a:r>
            <a:endParaRPr/>
          </a:p>
          <a:p>
            <a:pPr indent="0" lvl="0" marL="0" rtl="0" algn="l">
              <a:spcBef>
                <a:spcPts val="0"/>
              </a:spcBef>
              <a:spcAft>
                <a:spcPts val="0"/>
              </a:spcAft>
              <a:buNone/>
            </a:pPr>
            <a:r>
              <a:t/>
            </a:r>
            <a:endParaRPr/>
          </a:p>
        </p:txBody>
      </p:sp>
      <p:pic>
        <p:nvPicPr>
          <p:cNvPr id="97" name="Google Shape;97;p18"/>
          <p:cNvPicPr preferRelativeResize="0"/>
          <p:nvPr/>
        </p:nvPicPr>
        <p:blipFill>
          <a:blip r:embed="rId3">
            <a:alphaModFix/>
          </a:blip>
          <a:stretch>
            <a:fillRect/>
          </a:stretch>
        </p:blipFill>
        <p:spPr>
          <a:xfrm>
            <a:off x="3951150" y="1541275"/>
            <a:ext cx="5192850" cy="1399500"/>
          </a:xfrm>
          <a:prstGeom prst="rect">
            <a:avLst/>
          </a:prstGeom>
          <a:noFill/>
          <a:ln>
            <a:noFill/>
          </a:ln>
        </p:spPr>
      </p:pic>
      <p:pic>
        <p:nvPicPr>
          <p:cNvPr id="98" name="Google Shape;98;p18"/>
          <p:cNvPicPr preferRelativeResize="0"/>
          <p:nvPr/>
        </p:nvPicPr>
        <p:blipFill>
          <a:blip r:embed="rId4">
            <a:alphaModFix/>
          </a:blip>
          <a:stretch>
            <a:fillRect/>
          </a:stretch>
        </p:blipFill>
        <p:spPr>
          <a:xfrm>
            <a:off x="5542025" y="3739275"/>
            <a:ext cx="2727874" cy="1293550"/>
          </a:xfrm>
          <a:prstGeom prst="rect">
            <a:avLst/>
          </a:prstGeom>
          <a:noFill/>
          <a:ln>
            <a:noFill/>
          </a:ln>
        </p:spPr>
      </p:pic>
      <p:sp>
        <p:nvSpPr>
          <p:cNvPr id="99" name="Google Shape;99;p18"/>
          <p:cNvSpPr txBox="1"/>
          <p:nvPr/>
        </p:nvSpPr>
        <p:spPr>
          <a:xfrm>
            <a:off x="111000" y="1795900"/>
            <a:ext cx="3752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常用method，赋值取值时间复杂度均为O(1)</a:t>
            </a:r>
            <a:endParaRPr/>
          </a:p>
          <a:p>
            <a:pPr indent="0" lvl="0" marL="0" rtl="0" algn="l">
              <a:spcBef>
                <a:spcPts val="0"/>
              </a:spcBef>
              <a:spcAft>
                <a:spcPts val="0"/>
              </a:spcAft>
              <a:buNone/>
            </a:pPr>
            <a:r>
              <a:rPr lang="en"/>
              <a:t>初始化ListNode head = new ListNode(0);</a:t>
            </a:r>
            <a:endParaRPr/>
          </a:p>
          <a:p>
            <a:pPr indent="0" lvl="0" marL="0" rtl="0" algn="l">
              <a:spcBef>
                <a:spcPts val="0"/>
              </a:spcBef>
              <a:spcAft>
                <a:spcPts val="0"/>
              </a:spcAft>
              <a:buNone/>
            </a:pPr>
            <a:r>
              <a:rPr lang="en"/>
              <a:t>赋值  head.next = new ListNode(1);</a:t>
            </a:r>
            <a:endParaRPr/>
          </a:p>
          <a:p>
            <a:pPr indent="0" lvl="0" marL="0" rtl="0" algn="l">
              <a:spcBef>
                <a:spcPts val="0"/>
              </a:spcBef>
              <a:spcAft>
                <a:spcPts val="0"/>
              </a:spcAft>
              <a:buNone/>
            </a:pPr>
            <a:r>
              <a:rPr lang="en"/>
              <a:t>取值  head.val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274050" y="272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Tree 树</a:t>
            </a:r>
            <a:endParaRPr/>
          </a:p>
        </p:txBody>
      </p:sp>
      <p:pic>
        <p:nvPicPr>
          <p:cNvPr id="105" name="Google Shape;105;p19"/>
          <p:cNvPicPr preferRelativeResize="0"/>
          <p:nvPr/>
        </p:nvPicPr>
        <p:blipFill>
          <a:blip r:embed="rId3">
            <a:alphaModFix/>
          </a:blip>
          <a:stretch>
            <a:fillRect/>
          </a:stretch>
        </p:blipFill>
        <p:spPr>
          <a:xfrm>
            <a:off x="0" y="2636200"/>
            <a:ext cx="3274101" cy="2507300"/>
          </a:xfrm>
          <a:prstGeom prst="rect">
            <a:avLst/>
          </a:prstGeom>
          <a:noFill/>
          <a:ln>
            <a:noFill/>
          </a:ln>
        </p:spPr>
      </p:pic>
      <p:pic>
        <p:nvPicPr>
          <p:cNvPr id="106" name="Google Shape;106;p19"/>
          <p:cNvPicPr preferRelativeResize="0"/>
          <p:nvPr/>
        </p:nvPicPr>
        <p:blipFill>
          <a:blip r:embed="rId4">
            <a:alphaModFix/>
          </a:blip>
          <a:stretch>
            <a:fillRect/>
          </a:stretch>
        </p:blipFill>
        <p:spPr>
          <a:xfrm>
            <a:off x="6924025" y="932475"/>
            <a:ext cx="1500775" cy="2040375"/>
          </a:xfrm>
          <a:prstGeom prst="rect">
            <a:avLst/>
          </a:prstGeom>
          <a:noFill/>
          <a:ln>
            <a:noFill/>
          </a:ln>
        </p:spPr>
      </p:pic>
      <p:sp>
        <p:nvSpPr>
          <p:cNvPr id="107" name="Google Shape;107;p19"/>
          <p:cNvSpPr txBox="1"/>
          <p:nvPr/>
        </p:nvSpPr>
        <p:spPr>
          <a:xfrm>
            <a:off x="6768375" y="445025"/>
            <a:ext cx="22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Binary Search Tree</a:t>
            </a:r>
            <a:endParaRPr/>
          </a:p>
        </p:txBody>
      </p:sp>
      <p:pic>
        <p:nvPicPr>
          <p:cNvPr id="108" name="Google Shape;108;p19"/>
          <p:cNvPicPr preferRelativeResize="0"/>
          <p:nvPr/>
        </p:nvPicPr>
        <p:blipFill>
          <a:blip r:embed="rId5">
            <a:alphaModFix/>
          </a:blip>
          <a:stretch>
            <a:fillRect/>
          </a:stretch>
        </p:blipFill>
        <p:spPr>
          <a:xfrm>
            <a:off x="6399377" y="3696775"/>
            <a:ext cx="2744626" cy="1446725"/>
          </a:xfrm>
          <a:prstGeom prst="rect">
            <a:avLst/>
          </a:prstGeom>
          <a:noFill/>
          <a:ln>
            <a:noFill/>
          </a:ln>
        </p:spPr>
      </p:pic>
      <p:sp>
        <p:nvSpPr>
          <p:cNvPr id="109" name="Google Shape;109;p19"/>
          <p:cNvSpPr txBox="1"/>
          <p:nvPr/>
        </p:nvSpPr>
        <p:spPr>
          <a:xfrm>
            <a:off x="163900" y="796925"/>
            <a:ext cx="5836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树是一种数据结构，它是由n（n&gt;=1）个有限节点组成一个具有层次关系的集合。把它叫做 “树” 是因为它看起来像一棵倒挂的树，也就是说它是根朝上，而叶朝下的。它具有以下的特点：</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每个节点有零个或多个子节点；</a:t>
            </a:r>
            <a:endParaRPr/>
          </a:p>
          <a:p>
            <a:pPr indent="0" lvl="0" marL="0" rtl="0" algn="l">
              <a:spcBef>
                <a:spcPts val="0"/>
              </a:spcBef>
              <a:spcAft>
                <a:spcPts val="0"/>
              </a:spcAft>
              <a:buNone/>
            </a:pPr>
            <a:r>
              <a:rPr lang="en"/>
              <a:t>没有父节点的节点称为根节点；</a:t>
            </a:r>
            <a:endParaRPr/>
          </a:p>
          <a:p>
            <a:pPr indent="0" lvl="0" marL="0" rtl="0" algn="l">
              <a:spcBef>
                <a:spcPts val="0"/>
              </a:spcBef>
              <a:spcAft>
                <a:spcPts val="0"/>
              </a:spcAft>
              <a:buNone/>
            </a:pPr>
            <a:r>
              <a:rPr lang="en"/>
              <a:t>每一个非根节点有且只有一个父节点；</a:t>
            </a:r>
            <a:endParaRPr/>
          </a:p>
          <a:p>
            <a:pPr indent="0" lvl="0" marL="0" rtl="0" algn="l">
              <a:spcBef>
                <a:spcPts val="0"/>
              </a:spcBef>
              <a:spcAft>
                <a:spcPts val="0"/>
              </a:spcAft>
              <a:buNone/>
            </a:pPr>
            <a:r>
              <a:rPr lang="en"/>
              <a:t>除了根节点外，每个子节点可以分为多个不相交的子树；</a:t>
            </a:r>
            <a:endParaRPr/>
          </a:p>
        </p:txBody>
      </p:sp>
      <p:sp>
        <p:nvSpPr>
          <p:cNvPr id="110" name="Google Shape;110;p19"/>
          <p:cNvSpPr txBox="1"/>
          <p:nvPr/>
        </p:nvSpPr>
        <p:spPr>
          <a:xfrm>
            <a:off x="3161150" y="2756000"/>
            <a:ext cx="3238200" cy="23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Binary Tree</a:t>
            </a:r>
            <a:r>
              <a:rPr lang="en"/>
              <a:t>二叉树是树的特殊一种，具有如下特点：</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1、每个结点最多有两颗子树</a:t>
            </a:r>
            <a:endParaRPr/>
          </a:p>
          <a:p>
            <a:pPr indent="0" lvl="0" marL="0" rtl="0" algn="l">
              <a:spcBef>
                <a:spcPts val="0"/>
              </a:spcBef>
              <a:spcAft>
                <a:spcPts val="0"/>
              </a:spcAft>
              <a:buNone/>
            </a:pPr>
            <a:r>
              <a:rPr lang="en"/>
              <a:t>2、左子树和右子树是有顺序的</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初始化</a:t>
            </a:r>
            <a:endParaRPr/>
          </a:p>
          <a:p>
            <a:pPr indent="0" lvl="0" marL="0" rtl="0" algn="l">
              <a:spcBef>
                <a:spcPts val="0"/>
              </a:spcBef>
              <a:spcAft>
                <a:spcPts val="0"/>
              </a:spcAft>
              <a:buClr>
                <a:schemeClr val="dk1"/>
              </a:buClr>
              <a:buSzPts val="1100"/>
              <a:buFont typeface="Arial"/>
              <a:buNone/>
            </a:pPr>
            <a:r>
              <a:rPr b="1" lang="en" sz="1000">
                <a:highlight>
                  <a:srgbClr val="FFFFFF"/>
                </a:highlight>
              </a:rPr>
              <a:t>TreeNode root = new TreeNode(0);</a:t>
            </a:r>
            <a:endParaRPr b="1" sz="1000">
              <a:highlight>
                <a:srgbClr val="FFFFFF"/>
              </a:highlight>
            </a:endParaRPr>
          </a:p>
          <a:p>
            <a:pPr indent="0" lvl="0" marL="0" rtl="0" algn="l">
              <a:spcBef>
                <a:spcPts val="0"/>
              </a:spcBef>
              <a:spcAft>
                <a:spcPts val="0"/>
              </a:spcAft>
              <a:buClr>
                <a:schemeClr val="dk1"/>
              </a:buClr>
              <a:buSzPts val="1100"/>
              <a:buFont typeface="Arial"/>
              <a:buNone/>
            </a:pPr>
            <a:r>
              <a:rPr b="1" lang="en" sz="1000">
                <a:highlight>
                  <a:srgbClr val="FFFFFF"/>
                </a:highlight>
              </a:rPr>
              <a:t>root.left = new TreeNode(1);</a:t>
            </a:r>
            <a:endParaRPr b="1" sz="1000">
              <a:highlight>
                <a:srgbClr val="FFFFFF"/>
              </a:highlight>
            </a:endParaRPr>
          </a:p>
          <a:p>
            <a:pPr indent="0" lvl="0" marL="0" rtl="0" algn="l">
              <a:spcBef>
                <a:spcPts val="0"/>
              </a:spcBef>
              <a:spcAft>
                <a:spcPts val="0"/>
              </a:spcAft>
              <a:buNone/>
            </a:pPr>
            <a:r>
              <a:rPr b="1" lang="en" sz="1000">
                <a:highlight>
                  <a:srgbClr val="FFFFFF"/>
                </a:highlight>
              </a:rPr>
              <a:t>root.right = new TreeNode(2)；</a:t>
            </a:r>
            <a:endParaRPr b="1">
              <a:highlight>
                <a:srgbClr val="FFFFFF"/>
              </a:highlight>
            </a:endParaRPr>
          </a:p>
          <a:p>
            <a:pPr indent="0" lvl="0" marL="0" rtl="0" algn="l">
              <a:spcBef>
                <a:spcPts val="0"/>
              </a:spcBef>
              <a:spcAft>
                <a:spcPts val="0"/>
              </a:spcAft>
              <a:buNone/>
            </a:pPr>
            <a:r>
              <a:t/>
            </a:r>
            <a:endParaRPr/>
          </a:p>
        </p:txBody>
      </p:sp>
      <p:sp>
        <p:nvSpPr>
          <p:cNvPr id="111" name="Google Shape;111;p19"/>
          <p:cNvSpPr txBox="1"/>
          <p:nvPr/>
        </p:nvSpPr>
        <p:spPr>
          <a:xfrm>
            <a:off x="6866275" y="2965800"/>
            <a:ext cx="192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left &lt; parent &lt; right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Trie 前缀树或字典树 </a:t>
            </a:r>
            <a:r>
              <a:rPr lang="en" sz="1200">
                <a:solidFill>
                  <a:srgbClr val="222222"/>
                </a:solidFill>
                <a:highlight>
                  <a:srgbClr val="FFFFFF"/>
                </a:highlight>
                <a:latin typeface="Roboto"/>
                <a:ea typeface="Roboto"/>
                <a:cs typeface="Roboto"/>
                <a:sym typeface="Roboto"/>
              </a:rPr>
              <a:t> </a:t>
            </a:r>
            <a:r>
              <a:rPr b="1" lang="en" sz="1300">
                <a:solidFill>
                  <a:srgbClr val="222222"/>
                </a:solidFill>
                <a:highlight>
                  <a:srgbClr val="FFFFFF"/>
                </a:highlight>
                <a:latin typeface="Roboto"/>
                <a:ea typeface="Roboto"/>
                <a:cs typeface="Roboto"/>
                <a:sym typeface="Roboto"/>
              </a:rPr>
              <a:t>pronounce</a:t>
            </a:r>
            <a:r>
              <a:rPr lang="en" sz="1300">
                <a:solidFill>
                  <a:srgbClr val="222222"/>
                </a:solidFill>
                <a:highlight>
                  <a:srgbClr val="FFFFFF"/>
                </a:highlight>
                <a:latin typeface="Roboto"/>
                <a:ea typeface="Roboto"/>
                <a:cs typeface="Roboto"/>
                <a:sym typeface="Roboto"/>
              </a:rPr>
              <a:t> it /ˈtraɪ/ (as "try"), in an attempt to distinguish it verbally from "tree".</a:t>
            </a:r>
            <a:endParaRPr sz="2900"/>
          </a:p>
        </p:txBody>
      </p:sp>
      <p:sp>
        <p:nvSpPr>
          <p:cNvPr id="117" name="Google Shape;117;p20"/>
          <p:cNvSpPr txBox="1"/>
          <p:nvPr>
            <p:ph idx="1" type="body"/>
          </p:nvPr>
        </p:nvSpPr>
        <p:spPr>
          <a:xfrm>
            <a:off x="311700" y="1152475"/>
            <a:ext cx="4425300" cy="130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rgbClr val="4D4D4D"/>
                </a:solidFill>
                <a:highlight>
                  <a:srgbClr val="FFFFFF"/>
                </a:highlight>
                <a:latin typeface="Microsoft Yahei"/>
                <a:ea typeface="Microsoft Yahei"/>
                <a:cs typeface="Microsoft Yahei"/>
                <a:sym typeface="Microsoft Yahei"/>
              </a:rPr>
              <a:t>Trie树</a:t>
            </a:r>
            <a:r>
              <a:rPr lang="en" sz="1500">
                <a:solidFill>
                  <a:srgbClr val="4D4D4D"/>
                </a:solidFill>
                <a:highlight>
                  <a:srgbClr val="FFFFFF"/>
                </a:highlight>
                <a:latin typeface="Microsoft Yahei"/>
                <a:ea typeface="Microsoft Yahei"/>
                <a:cs typeface="Microsoft Yahei"/>
                <a:sym typeface="Microsoft Yahei"/>
              </a:rPr>
              <a:t>，又叫</a:t>
            </a:r>
            <a:r>
              <a:rPr b="1" lang="en" sz="1500">
                <a:solidFill>
                  <a:srgbClr val="4D4D4D"/>
                </a:solidFill>
                <a:highlight>
                  <a:srgbClr val="FFFFFF"/>
                </a:highlight>
                <a:latin typeface="Microsoft Yahei"/>
                <a:ea typeface="Microsoft Yahei"/>
                <a:cs typeface="Microsoft Yahei"/>
                <a:sym typeface="Microsoft Yahei"/>
              </a:rPr>
              <a:t>字典树</a:t>
            </a:r>
            <a:r>
              <a:rPr lang="en" sz="1500">
                <a:solidFill>
                  <a:srgbClr val="4D4D4D"/>
                </a:solidFill>
                <a:highlight>
                  <a:srgbClr val="FFFFFF"/>
                </a:highlight>
                <a:latin typeface="Microsoft Yahei"/>
                <a:ea typeface="Microsoft Yahei"/>
                <a:cs typeface="Microsoft Yahei"/>
                <a:sym typeface="Microsoft Yahei"/>
              </a:rPr>
              <a:t>、</a:t>
            </a:r>
            <a:r>
              <a:rPr b="1" lang="en" sz="1500">
                <a:solidFill>
                  <a:srgbClr val="4D4D4D"/>
                </a:solidFill>
                <a:highlight>
                  <a:srgbClr val="FFFFFF"/>
                </a:highlight>
                <a:latin typeface="Microsoft Yahei"/>
                <a:ea typeface="Microsoft Yahei"/>
                <a:cs typeface="Microsoft Yahei"/>
                <a:sym typeface="Microsoft Yahei"/>
              </a:rPr>
              <a:t>前缀树（Prefix Tree）</a:t>
            </a:r>
            <a:r>
              <a:rPr lang="en" sz="1500">
                <a:solidFill>
                  <a:srgbClr val="4D4D4D"/>
                </a:solidFill>
                <a:highlight>
                  <a:srgbClr val="FFFFFF"/>
                </a:highlight>
                <a:latin typeface="Microsoft Yahei"/>
                <a:ea typeface="Microsoft Yahei"/>
                <a:cs typeface="Microsoft Yahei"/>
                <a:sym typeface="Microsoft Yahei"/>
              </a:rPr>
              <a:t>、</a:t>
            </a:r>
            <a:r>
              <a:rPr b="1" lang="en" sz="1500">
                <a:solidFill>
                  <a:srgbClr val="4D4D4D"/>
                </a:solidFill>
                <a:highlight>
                  <a:srgbClr val="FFFFFF"/>
                </a:highlight>
                <a:latin typeface="Microsoft Yahei"/>
                <a:ea typeface="Microsoft Yahei"/>
                <a:cs typeface="Microsoft Yahei"/>
                <a:sym typeface="Microsoft Yahei"/>
              </a:rPr>
              <a:t>单词查找树</a:t>
            </a:r>
            <a:r>
              <a:rPr lang="en" sz="1500">
                <a:solidFill>
                  <a:srgbClr val="4D4D4D"/>
                </a:solidFill>
                <a:highlight>
                  <a:srgbClr val="FFFFFF"/>
                </a:highlight>
                <a:latin typeface="Microsoft Yahei"/>
                <a:ea typeface="Microsoft Yahei"/>
                <a:cs typeface="Microsoft Yahei"/>
                <a:sym typeface="Microsoft Yahei"/>
              </a:rPr>
              <a:t> 或 </a:t>
            </a:r>
            <a:r>
              <a:rPr b="1" lang="en" sz="1500">
                <a:solidFill>
                  <a:srgbClr val="4D4D4D"/>
                </a:solidFill>
                <a:highlight>
                  <a:srgbClr val="FFFFFF"/>
                </a:highlight>
                <a:latin typeface="Microsoft Yahei"/>
                <a:ea typeface="Microsoft Yahei"/>
                <a:cs typeface="Microsoft Yahei"/>
                <a:sym typeface="Microsoft Yahei"/>
              </a:rPr>
              <a:t>键树</a:t>
            </a:r>
            <a:r>
              <a:rPr lang="en" sz="1500">
                <a:solidFill>
                  <a:srgbClr val="4D4D4D"/>
                </a:solidFill>
                <a:highlight>
                  <a:srgbClr val="FFFFFF"/>
                </a:highlight>
                <a:latin typeface="Microsoft Yahei"/>
                <a:ea typeface="Microsoft Yahei"/>
                <a:cs typeface="Microsoft Yahei"/>
                <a:sym typeface="Microsoft Yahei"/>
              </a:rPr>
              <a:t>，是一种多叉树结构。如下图：</a:t>
            </a:r>
            <a:endParaRPr sz="1500">
              <a:solidFill>
                <a:srgbClr val="4D4D4D"/>
              </a:solidFill>
              <a:highlight>
                <a:srgbClr val="FFFFFF"/>
              </a:highlight>
              <a:latin typeface="Microsoft Yahei"/>
              <a:ea typeface="Microsoft Yahei"/>
              <a:cs typeface="Microsoft Yahei"/>
              <a:sym typeface="Microsoft Yahei"/>
            </a:endParaRPr>
          </a:p>
          <a:p>
            <a:pPr indent="0" lvl="0" marL="0" rtl="0" algn="l">
              <a:spcBef>
                <a:spcPts val="1200"/>
              </a:spcBef>
              <a:spcAft>
                <a:spcPts val="1200"/>
              </a:spcAft>
              <a:buNone/>
            </a:pPr>
            <a:r>
              <a:rPr lang="en" sz="1500">
                <a:solidFill>
                  <a:srgbClr val="4D4D4D"/>
                </a:solidFill>
                <a:highlight>
                  <a:srgbClr val="FFFFFF"/>
                </a:highlight>
                <a:latin typeface="Microsoft Yahei"/>
                <a:ea typeface="Microsoft Yahei"/>
                <a:cs typeface="Microsoft Yahei"/>
                <a:sym typeface="Microsoft Yahei"/>
              </a:rPr>
              <a:t>Trie is like a N-array Tree.</a:t>
            </a:r>
            <a:endParaRPr sz="1500">
              <a:solidFill>
                <a:srgbClr val="4D4D4D"/>
              </a:solidFill>
              <a:highlight>
                <a:srgbClr val="FFFFFF"/>
              </a:highlight>
              <a:latin typeface="Microsoft Yahei"/>
              <a:ea typeface="Microsoft Yahei"/>
              <a:cs typeface="Microsoft Yahei"/>
              <a:sym typeface="Microsoft Yahei"/>
            </a:endParaRPr>
          </a:p>
        </p:txBody>
      </p:sp>
      <p:sp>
        <p:nvSpPr>
          <p:cNvPr id="118" name="Google Shape;118;p20"/>
          <p:cNvSpPr txBox="1"/>
          <p:nvPr/>
        </p:nvSpPr>
        <p:spPr>
          <a:xfrm>
            <a:off x="219900" y="2248000"/>
            <a:ext cx="4608900" cy="211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rPr b="1" lang="en" sz="1200">
                <a:solidFill>
                  <a:schemeClr val="dk1"/>
                </a:solidFill>
                <a:highlight>
                  <a:srgbClr val="FFFFFF"/>
                </a:highlight>
                <a:latin typeface="Microsoft Yahei"/>
                <a:ea typeface="Microsoft Yahei"/>
                <a:cs typeface="Microsoft Yahei"/>
                <a:sym typeface="Microsoft Yahei"/>
              </a:rPr>
              <a:t>字典树的性质</a:t>
            </a:r>
            <a:endParaRPr b="1" sz="1200">
              <a:solidFill>
                <a:schemeClr val="dk1"/>
              </a:solidFill>
              <a:highlight>
                <a:srgbClr val="FFFFFF"/>
              </a:highlight>
              <a:latin typeface="Microsoft Yahei"/>
              <a:ea typeface="Microsoft Yahei"/>
              <a:cs typeface="Microsoft Yahei"/>
              <a:sym typeface="Microsoft Yahei"/>
            </a:endParaRPr>
          </a:p>
          <a:p>
            <a:pPr indent="-304800" lvl="0" marL="457200" rtl="0" algn="l">
              <a:lnSpc>
                <a:spcPct val="170454"/>
              </a:lnSpc>
              <a:spcBef>
                <a:spcPts val="1000"/>
              </a:spcBef>
              <a:spcAft>
                <a:spcPts val="0"/>
              </a:spcAft>
              <a:buClr>
                <a:schemeClr val="dk1"/>
              </a:buClr>
              <a:buSzPts val="1200"/>
              <a:buFont typeface="Microsoft Yahei"/>
              <a:buAutoNum type="arabicPeriod"/>
            </a:pPr>
            <a:r>
              <a:rPr lang="en" sz="1200">
                <a:solidFill>
                  <a:schemeClr val="dk1"/>
                </a:solidFill>
                <a:highlight>
                  <a:srgbClr val="FFFFFF"/>
                </a:highlight>
                <a:latin typeface="Microsoft Yahei"/>
                <a:ea typeface="Microsoft Yahei"/>
                <a:cs typeface="Microsoft Yahei"/>
                <a:sym typeface="Microsoft Yahei"/>
              </a:rPr>
              <a:t>根节点（Root）不包含字符，除根节点外的每一个节点都仅包含一个字符；</a:t>
            </a:r>
            <a:endParaRPr sz="1200">
              <a:solidFill>
                <a:schemeClr val="dk1"/>
              </a:solidFill>
              <a:highlight>
                <a:srgbClr val="FFFFFF"/>
              </a:highlight>
              <a:latin typeface="Microsoft Yahei"/>
              <a:ea typeface="Microsoft Yahei"/>
              <a:cs typeface="Microsoft Yahei"/>
              <a:sym typeface="Microsoft Yahei"/>
            </a:endParaRPr>
          </a:p>
          <a:p>
            <a:pPr indent="-304800" lvl="0" marL="457200" rtl="0" algn="l">
              <a:lnSpc>
                <a:spcPct val="170454"/>
              </a:lnSpc>
              <a:spcBef>
                <a:spcPts val="0"/>
              </a:spcBef>
              <a:spcAft>
                <a:spcPts val="0"/>
              </a:spcAft>
              <a:buClr>
                <a:schemeClr val="dk1"/>
              </a:buClr>
              <a:buSzPts val="1200"/>
              <a:buFont typeface="Microsoft Yahei"/>
              <a:buAutoNum type="arabicPeriod"/>
            </a:pPr>
            <a:r>
              <a:rPr lang="en" sz="1200">
                <a:solidFill>
                  <a:schemeClr val="dk1"/>
                </a:solidFill>
                <a:highlight>
                  <a:srgbClr val="FFFFFF"/>
                </a:highlight>
                <a:latin typeface="Microsoft Yahei"/>
                <a:ea typeface="Microsoft Yahei"/>
                <a:cs typeface="Microsoft Yahei"/>
                <a:sym typeface="Microsoft Yahei"/>
              </a:rPr>
              <a:t>从根节点到某一节点路径上所经过的字符连接起来，即为该节点对应的字符串；</a:t>
            </a:r>
            <a:endParaRPr sz="1200">
              <a:solidFill>
                <a:schemeClr val="dk1"/>
              </a:solidFill>
              <a:highlight>
                <a:srgbClr val="FFFFFF"/>
              </a:highlight>
              <a:latin typeface="Microsoft Yahei"/>
              <a:ea typeface="Microsoft Yahei"/>
              <a:cs typeface="Microsoft Yahei"/>
              <a:sym typeface="Microsoft Yahei"/>
            </a:endParaRPr>
          </a:p>
          <a:p>
            <a:pPr indent="-304800" lvl="0" marL="457200" rtl="0" algn="l">
              <a:lnSpc>
                <a:spcPct val="170454"/>
              </a:lnSpc>
              <a:spcBef>
                <a:spcPts val="0"/>
              </a:spcBef>
              <a:spcAft>
                <a:spcPts val="0"/>
              </a:spcAft>
              <a:buClr>
                <a:schemeClr val="dk1"/>
              </a:buClr>
              <a:buSzPts val="1200"/>
              <a:buFont typeface="Microsoft Yahei"/>
              <a:buAutoNum type="arabicPeriod"/>
            </a:pPr>
            <a:r>
              <a:rPr lang="en" sz="1200">
                <a:solidFill>
                  <a:schemeClr val="dk1"/>
                </a:solidFill>
                <a:highlight>
                  <a:srgbClr val="FFFFFF"/>
                </a:highlight>
                <a:latin typeface="Microsoft Yahei"/>
                <a:ea typeface="Microsoft Yahei"/>
                <a:cs typeface="Microsoft Yahei"/>
                <a:sym typeface="Microsoft Yahei"/>
              </a:rPr>
              <a:t>任意节点的所有子节点所包含的字符都不相同；</a:t>
            </a:r>
            <a:endParaRPr sz="1200">
              <a:solidFill>
                <a:schemeClr val="dk1"/>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t/>
            </a:r>
            <a:endParaRPr/>
          </a:p>
        </p:txBody>
      </p:sp>
      <p:pic>
        <p:nvPicPr>
          <p:cNvPr id="119" name="Google Shape;119;p20"/>
          <p:cNvPicPr preferRelativeResize="0"/>
          <p:nvPr/>
        </p:nvPicPr>
        <p:blipFill>
          <a:blip r:embed="rId3">
            <a:alphaModFix/>
          </a:blip>
          <a:stretch>
            <a:fillRect/>
          </a:stretch>
        </p:blipFill>
        <p:spPr>
          <a:xfrm>
            <a:off x="4919000" y="977100"/>
            <a:ext cx="2648724" cy="4058925"/>
          </a:xfrm>
          <a:prstGeom prst="rect">
            <a:avLst/>
          </a:prstGeom>
          <a:noFill/>
          <a:ln>
            <a:noFill/>
          </a:ln>
        </p:spPr>
      </p:pic>
      <p:pic>
        <p:nvPicPr>
          <p:cNvPr id="120" name="Google Shape;120;p20"/>
          <p:cNvPicPr preferRelativeResize="0"/>
          <p:nvPr/>
        </p:nvPicPr>
        <p:blipFill>
          <a:blip r:embed="rId4">
            <a:alphaModFix/>
          </a:blip>
          <a:stretch>
            <a:fillRect/>
          </a:stretch>
        </p:blipFill>
        <p:spPr>
          <a:xfrm>
            <a:off x="6402825" y="3945900"/>
            <a:ext cx="2741175" cy="1197600"/>
          </a:xfrm>
          <a:prstGeom prst="rect">
            <a:avLst/>
          </a:prstGeom>
          <a:noFill/>
          <a:ln>
            <a:noFill/>
          </a:ln>
        </p:spPr>
      </p:pic>
      <p:sp>
        <p:nvSpPr>
          <p:cNvPr id="121" name="Google Shape;121;p20"/>
          <p:cNvSpPr txBox="1"/>
          <p:nvPr/>
        </p:nvSpPr>
        <p:spPr>
          <a:xfrm>
            <a:off x="397375" y="4351450"/>
            <a:ext cx="381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基础method: addWord(), searchWord()</a:t>
            </a:r>
            <a:endParaRPr/>
          </a:p>
          <a:p>
            <a:pPr indent="0" lvl="0" marL="0" rtl="0" algn="l">
              <a:spcBef>
                <a:spcPts val="0"/>
              </a:spcBef>
              <a:spcAft>
                <a:spcPts val="0"/>
              </a:spcAft>
              <a:buNone/>
            </a:pPr>
            <a:r>
              <a:rPr lang="en"/>
              <a:t>searchPrefix(), 时间复杂度均为word.length</a:t>
            </a:r>
            <a:endParaRPr/>
          </a:p>
        </p:txBody>
      </p:sp>
      <p:sp>
        <p:nvSpPr>
          <p:cNvPr id="122" name="Google Shape;122;p20"/>
          <p:cNvSpPr txBox="1"/>
          <p:nvPr/>
        </p:nvSpPr>
        <p:spPr>
          <a:xfrm>
            <a:off x="7826250" y="2848650"/>
            <a:ext cx="105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详解请见Trie专题PPT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Stack 栈</a:t>
            </a:r>
            <a:r>
              <a:rPr lang="en" sz="1350">
                <a:solidFill>
                  <a:srgbClr val="3D3D4E"/>
                </a:solidFill>
                <a:highlight>
                  <a:srgbClr val="FFFFFF"/>
                </a:highlight>
                <a:latin typeface="Georgia"/>
                <a:ea typeface="Georgia"/>
                <a:cs typeface="Georgia"/>
                <a:sym typeface="Georgia"/>
              </a:rPr>
              <a:t>    </a:t>
            </a:r>
            <a:r>
              <a:rPr lang="en" sz="2016">
                <a:solidFill>
                  <a:srgbClr val="3D3D4E"/>
                </a:solidFill>
                <a:highlight>
                  <a:srgbClr val="FFFFFF"/>
                </a:highlight>
                <a:latin typeface="Georgia"/>
                <a:ea typeface="Georgia"/>
                <a:cs typeface="Georgia"/>
                <a:sym typeface="Georgia"/>
              </a:rPr>
              <a:t> </a:t>
            </a:r>
            <a:r>
              <a:rPr b="1" lang="en" sz="2016">
                <a:solidFill>
                  <a:srgbClr val="3D3D4E"/>
                </a:solidFill>
                <a:highlight>
                  <a:srgbClr val="FFFFFF"/>
                </a:highlight>
                <a:latin typeface="Georgia"/>
                <a:ea typeface="Georgia"/>
                <a:cs typeface="Georgia"/>
                <a:sym typeface="Georgia"/>
              </a:rPr>
              <a:t>Last In First Out (LIFO)</a:t>
            </a:r>
            <a:r>
              <a:rPr lang="en" sz="2016">
                <a:solidFill>
                  <a:srgbClr val="3D3D4E"/>
                </a:solidFill>
                <a:highlight>
                  <a:srgbClr val="FFFFFF"/>
                </a:highlight>
                <a:latin typeface="Georgia"/>
                <a:ea typeface="Georgia"/>
                <a:cs typeface="Georgia"/>
                <a:sym typeface="Georgia"/>
              </a:rPr>
              <a:t> or </a:t>
            </a:r>
            <a:r>
              <a:rPr b="1" lang="en" sz="2016">
                <a:solidFill>
                  <a:srgbClr val="3D3D4E"/>
                </a:solidFill>
                <a:highlight>
                  <a:srgbClr val="FFFFFF"/>
                </a:highlight>
                <a:latin typeface="Georgia"/>
                <a:ea typeface="Georgia"/>
                <a:cs typeface="Georgia"/>
                <a:sym typeface="Georgia"/>
              </a:rPr>
              <a:t>First In Last Out (FILO)</a:t>
            </a:r>
            <a:r>
              <a:rPr lang="en" sz="2016">
                <a:solidFill>
                  <a:srgbClr val="3D3D4E"/>
                </a:solidFill>
                <a:highlight>
                  <a:srgbClr val="FFFFFF"/>
                </a:highlight>
                <a:latin typeface="Georgia"/>
                <a:ea typeface="Georgia"/>
                <a:cs typeface="Georgia"/>
                <a:sym typeface="Georgia"/>
              </a:rPr>
              <a:t> </a:t>
            </a:r>
            <a:endParaRPr sz="3466"/>
          </a:p>
        </p:txBody>
      </p:sp>
      <p:pic>
        <p:nvPicPr>
          <p:cNvPr id="128" name="Google Shape;128;p21"/>
          <p:cNvPicPr preferRelativeResize="0"/>
          <p:nvPr/>
        </p:nvPicPr>
        <p:blipFill>
          <a:blip r:embed="rId3">
            <a:alphaModFix/>
          </a:blip>
          <a:stretch>
            <a:fillRect/>
          </a:stretch>
        </p:blipFill>
        <p:spPr>
          <a:xfrm>
            <a:off x="152400" y="1170125"/>
            <a:ext cx="2095500" cy="1981200"/>
          </a:xfrm>
          <a:prstGeom prst="rect">
            <a:avLst/>
          </a:prstGeom>
          <a:noFill/>
          <a:ln>
            <a:noFill/>
          </a:ln>
        </p:spPr>
      </p:pic>
      <p:sp>
        <p:nvSpPr>
          <p:cNvPr id="129" name="Google Shape;129;p21"/>
          <p:cNvSpPr txBox="1"/>
          <p:nvPr/>
        </p:nvSpPr>
        <p:spPr>
          <a:xfrm>
            <a:off x="178975" y="3349850"/>
            <a:ext cx="3396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D4D4D"/>
                </a:solidFill>
                <a:highlight>
                  <a:srgbClr val="FFFFFF"/>
                </a:highlight>
              </a:rPr>
              <a:t>栈是一种特殊的线性表，仅能在线性表的一端操作，栈顶允许操作，栈底不允许操作。 栈的特点是：先进后出，或者说是后进先出，从栈顶放入元素的操作叫入栈，取出元素叫出栈。</a:t>
            </a:r>
            <a:endParaRPr/>
          </a:p>
        </p:txBody>
      </p:sp>
      <p:sp>
        <p:nvSpPr>
          <p:cNvPr id="130" name="Google Shape;130;p21"/>
          <p:cNvSpPr txBox="1"/>
          <p:nvPr/>
        </p:nvSpPr>
        <p:spPr>
          <a:xfrm>
            <a:off x="152400" y="4306250"/>
            <a:ext cx="339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D4D4D"/>
                </a:solidFill>
                <a:highlight>
                  <a:srgbClr val="FFFFFF"/>
                </a:highlight>
              </a:rPr>
              <a:t>栈的结构就像一个集装箱，越先放进去的东西越晚才能拿出来，所以，栈常应用于实现递归功能方面的场景，DFS均可以使用栈来实现</a:t>
            </a:r>
            <a:endParaRPr/>
          </a:p>
        </p:txBody>
      </p:sp>
      <p:sp>
        <p:nvSpPr>
          <p:cNvPr id="131" name="Google Shape;131;p21"/>
          <p:cNvSpPr txBox="1"/>
          <p:nvPr/>
        </p:nvSpPr>
        <p:spPr>
          <a:xfrm>
            <a:off x="3816325" y="3500475"/>
            <a:ext cx="4593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初始化Stack&lt;Integer&gt; stack = new Stack&lt;&gt;();</a:t>
            </a:r>
            <a:endParaRPr/>
          </a:p>
          <a:p>
            <a:pPr indent="0" lvl="0" marL="0" rtl="0" algn="l">
              <a:spcBef>
                <a:spcPts val="0"/>
              </a:spcBef>
              <a:spcAft>
                <a:spcPts val="0"/>
              </a:spcAft>
              <a:buNone/>
            </a:pPr>
            <a:r>
              <a:rPr lang="en"/>
              <a:t>常用method,时间复杂度均为O(1)</a:t>
            </a:r>
            <a:endParaRPr/>
          </a:p>
          <a:p>
            <a:pPr indent="0" lvl="0" marL="0" rtl="0" algn="l">
              <a:spcBef>
                <a:spcPts val="0"/>
              </a:spcBef>
              <a:spcAft>
                <a:spcPts val="0"/>
              </a:spcAft>
              <a:buNone/>
            </a:pPr>
            <a:r>
              <a:rPr lang="en"/>
              <a:t>stack.push(num)</a:t>
            </a:r>
            <a:endParaRPr/>
          </a:p>
          <a:p>
            <a:pPr indent="0" lvl="0" marL="0" rtl="0" algn="l">
              <a:spcBef>
                <a:spcPts val="0"/>
              </a:spcBef>
              <a:spcAft>
                <a:spcPts val="0"/>
              </a:spcAft>
              <a:buNone/>
            </a:pPr>
            <a:r>
              <a:rPr lang="en"/>
              <a:t>stack.peek()       //will not remove, 只看栈顶</a:t>
            </a:r>
            <a:endParaRPr/>
          </a:p>
          <a:p>
            <a:pPr indent="0" lvl="0" marL="0" rtl="0" algn="l">
              <a:spcBef>
                <a:spcPts val="0"/>
              </a:spcBef>
              <a:spcAft>
                <a:spcPts val="0"/>
              </a:spcAft>
              <a:buNone/>
            </a:pPr>
            <a:r>
              <a:rPr lang="en"/>
              <a:t>stack.pop()         //栈顶元素弹出来</a:t>
            </a:r>
            <a:endParaRPr/>
          </a:p>
          <a:p>
            <a:pPr indent="0" lvl="0" marL="0" rtl="0" algn="l">
              <a:spcBef>
                <a:spcPts val="0"/>
              </a:spcBef>
              <a:spcAft>
                <a:spcPts val="0"/>
              </a:spcAft>
              <a:buNone/>
            </a:pPr>
            <a:r>
              <a:rPr lang="en"/>
              <a:t>stack.isEmpty()  //查看栈是否为空</a:t>
            </a:r>
            <a:endParaRPr/>
          </a:p>
        </p:txBody>
      </p:sp>
      <p:pic>
        <p:nvPicPr>
          <p:cNvPr id="132" name="Google Shape;132;p21"/>
          <p:cNvPicPr preferRelativeResize="0"/>
          <p:nvPr/>
        </p:nvPicPr>
        <p:blipFill>
          <a:blip r:embed="rId4">
            <a:alphaModFix/>
          </a:blip>
          <a:stretch>
            <a:fillRect/>
          </a:stretch>
        </p:blipFill>
        <p:spPr>
          <a:xfrm>
            <a:off x="4572012" y="2185175"/>
            <a:ext cx="4552425" cy="542225"/>
          </a:xfrm>
          <a:prstGeom prst="rect">
            <a:avLst/>
          </a:prstGeom>
          <a:noFill/>
          <a:ln>
            <a:noFill/>
          </a:ln>
        </p:spPr>
      </p:pic>
      <p:sp>
        <p:nvSpPr>
          <p:cNvPr id="133" name="Google Shape;133;p21"/>
          <p:cNvSpPr txBox="1"/>
          <p:nvPr/>
        </p:nvSpPr>
        <p:spPr>
          <a:xfrm>
            <a:off x="4818013" y="1278900"/>
            <a:ext cx="4209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甲骨文官方doc推荐使用Deque来代替Stack, 因为内部实现更合理，Vector vs Queue interface, 这里只是知道即可不需要深入了解</a:t>
            </a:r>
            <a:endParaRPr/>
          </a:p>
        </p:txBody>
      </p:sp>
      <p:pic>
        <p:nvPicPr>
          <p:cNvPr id="134" name="Google Shape;134;p21"/>
          <p:cNvPicPr preferRelativeResize="0"/>
          <p:nvPr/>
        </p:nvPicPr>
        <p:blipFill>
          <a:blip r:embed="rId5">
            <a:alphaModFix/>
          </a:blip>
          <a:stretch>
            <a:fillRect/>
          </a:stretch>
        </p:blipFill>
        <p:spPr>
          <a:xfrm>
            <a:off x="2368850" y="1192813"/>
            <a:ext cx="2162876" cy="1935825"/>
          </a:xfrm>
          <a:prstGeom prst="rect">
            <a:avLst/>
          </a:prstGeom>
          <a:noFill/>
          <a:ln>
            <a:noFill/>
          </a:ln>
        </p:spPr>
      </p:pic>
      <p:sp>
        <p:nvSpPr>
          <p:cNvPr id="135" name="Google Shape;135;p21"/>
          <p:cNvSpPr txBox="1"/>
          <p:nvPr/>
        </p:nvSpPr>
        <p:spPr>
          <a:xfrm>
            <a:off x="7559125" y="3894850"/>
            <a:ext cx="1468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更复杂的单调栈请见专题PPT</a:t>
            </a:r>
            <a:endParaRPr/>
          </a:p>
          <a:p>
            <a:pPr indent="0" lvl="0" marL="0" rtl="0" algn="l">
              <a:spcBef>
                <a:spcPts val="0"/>
              </a:spcBef>
              <a:spcAft>
                <a:spcPts val="0"/>
              </a:spcAft>
              <a:buNone/>
            </a:pPr>
            <a:r>
              <a:rPr lang="en"/>
              <a:t>基础算法(六) -- 单调栈</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